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sldIdLst>
    <p:sldId id="256" r:id="rId2"/>
    <p:sldId id="278" r:id="rId3"/>
    <p:sldId id="257" r:id="rId4"/>
    <p:sldId id="28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9" r:id="rId24"/>
    <p:sldId id="276" r:id="rId25"/>
    <p:sldId id="280" r:id="rId26"/>
    <p:sldId id="277" r:id="rId27"/>
    <p:sldId id="281" r:id="rId28"/>
  </p:sldIdLst>
  <p:sldSz cx="9144000" cy="5715000" type="screen16x10"/>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3" pos="2880" userDrawn="1">
          <p15:clr>
            <a:srgbClr val="A4A3A4"/>
          </p15:clr>
        </p15:guide>
        <p15:guide id="4" orient="horz" pos="180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tXGK0itAlw9tfMGDxapUQoULqL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362F"/>
    <a:srgbClr val="EE4639"/>
    <a:srgbClr val="FFD8D4"/>
    <a:srgbClr val="00B1C2"/>
    <a:srgbClr val="7150A0"/>
    <a:srgbClr val="DDEEC7"/>
    <a:srgbClr val="92C14E"/>
    <a:srgbClr val="E3DCED"/>
    <a:srgbClr val="593E7F"/>
    <a:srgbClr val="6A8F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6B3F2D-CAE1-4554-86D9-76EF71807B89}">
  <a:tblStyle styleId="{FA6B3F2D-CAE1-4554-86D9-76EF71807B8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9"/>
    <p:restoredTop sz="94687"/>
  </p:normalViewPr>
  <p:slideViewPr>
    <p:cSldViewPr snapToGrid="0">
      <p:cViewPr>
        <p:scale>
          <a:sx n="110" d="100"/>
          <a:sy n="110" d="100"/>
        </p:scale>
        <p:origin x="1980" y="462"/>
      </p:cViewPr>
      <p:guideLst>
        <p:guide pos="2880"/>
        <p:guide orient="horz" pos="180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45659" cy="4980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1"/>
            <a:ext cx="2945659" cy="498056"/>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4"/>
            <a:ext cx="2945659" cy="49805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p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latin typeface="Arial"/>
              <a:ea typeface="Arial"/>
              <a:cs typeface="Arial"/>
              <a:sym typeface="Arial"/>
            </a:endParaRPr>
          </a:p>
        </p:txBody>
      </p:sp>
      <p:sp>
        <p:nvSpPr>
          <p:cNvPr id="26" name="Google Shape;26;p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1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06" name="Google Shape;106;p1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1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13" name="Google Shape;113;p1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1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121" name="Google Shape;121;p1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1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28" name="Google Shape;128;p1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1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36" name="Google Shape;136;p1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1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43" name="Google Shape;143;p1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1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50" name="Google Shape;150;p1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158" name="Google Shape;158;p1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65" name="Google Shape;165;p1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72" name="Google Shape;172;p1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8" name="Google Shape;38;p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0: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20: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79" name="Google Shape;179;p2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1: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21: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228600" lvl="0" indent="-152400" algn="l" rtl="0">
              <a:spcBef>
                <a:spcPts val="0"/>
              </a:spcBef>
              <a:spcAft>
                <a:spcPts val="0"/>
              </a:spcAft>
              <a:buClr>
                <a:schemeClr val="dk1"/>
              </a:buClr>
              <a:buSzPts val="1200"/>
              <a:buFont typeface="Calibri"/>
              <a:buNone/>
            </a:pPr>
            <a:endParaRPr sz="1200" b="0">
              <a:latin typeface="Arial"/>
              <a:ea typeface="Arial"/>
              <a:cs typeface="Arial"/>
              <a:sym typeface="Arial"/>
            </a:endParaRPr>
          </a:p>
        </p:txBody>
      </p:sp>
      <p:sp>
        <p:nvSpPr>
          <p:cNvPr id="186" name="Google Shape;186;p2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2: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22: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marR="0" lvl="3" indent="0" algn="l" rtl="0">
              <a:lnSpc>
                <a:spcPct val="100000"/>
              </a:lnSpc>
              <a:spcBef>
                <a:spcPts val="0"/>
              </a:spcBef>
              <a:spcAft>
                <a:spcPts val="0"/>
              </a:spcAft>
              <a:buClr>
                <a:schemeClr val="dk1"/>
              </a:buClr>
              <a:buSzPts val="1200"/>
              <a:buFont typeface="Arial"/>
              <a:buNone/>
            </a:pPr>
            <a:r>
              <a:rPr lang="es-ES" sz="1200">
                <a:solidFill>
                  <a:schemeClr val="dk1"/>
                </a:solidFill>
                <a:latin typeface="Arial"/>
                <a:ea typeface="Arial"/>
                <a:cs typeface="Arial"/>
                <a:sym typeface="Arial"/>
              </a:rPr>
              <a:t> </a:t>
            </a:r>
            <a:endParaRPr/>
          </a:p>
          <a:p>
            <a:pPr marL="0" lvl="0" indent="0" algn="l" rtl="0">
              <a:spcBef>
                <a:spcPts val="0"/>
              </a:spcBef>
              <a:spcAft>
                <a:spcPts val="0"/>
              </a:spcAft>
              <a:buNone/>
            </a:pPr>
            <a:endParaRPr sz="1200">
              <a:latin typeface="Arial"/>
              <a:ea typeface="Arial"/>
              <a:cs typeface="Arial"/>
              <a:sym typeface="Arial"/>
            </a:endParaRPr>
          </a:p>
        </p:txBody>
      </p:sp>
      <p:sp>
        <p:nvSpPr>
          <p:cNvPr id="194" name="Google Shape;194;p2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3: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 name="Google Shape;44;p3: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5" name="Google Shape;45;p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4: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 name="Google Shape;51;p4: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52" name="Google Shape;52;p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5: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 name="Google Shape;58;p5: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9" name="Google Shape;59;p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 name="Google Shape;66;p6: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7" name="Google Shape;67;p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7: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7: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79" name="Google Shape;79;p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8: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8: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91" name="Google Shape;91;p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9:notes"/>
          <p:cNvSpPr>
            <a:spLocks noGrp="1" noRot="1" noChangeAspect="1"/>
          </p:cNvSpPr>
          <p:nvPr>
            <p:ph type="sldImg" idx="2"/>
          </p:nvPr>
        </p:nvSpPr>
        <p:spPr>
          <a:xfrm>
            <a:off x="719138" y="1241425"/>
            <a:ext cx="535940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9:notes"/>
          <p:cNvSpPr txBox="1">
            <a:spLocks noGrp="1"/>
          </p:cNvSpPr>
          <p:nvPr>
            <p:ph type="body" idx="1"/>
          </p:nvPr>
        </p:nvSpPr>
        <p:spPr>
          <a:xfrm>
            <a:off x="679768" y="4777194"/>
            <a:ext cx="5438140" cy="39086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8" name="Google Shape;98;p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ema - 1 Imagen A">
  <p:cSld name="Subtema - 1 Imagen A">
    <p:spTree>
      <p:nvGrpSpPr>
        <p:cNvPr id="1"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Rectangle 3">
            <a:extLst>
              <a:ext uri="{FF2B5EF4-FFF2-40B4-BE49-F238E27FC236}">
                <a16:creationId xmlns:a16="http://schemas.microsoft.com/office/drawing/2014/main" id="{99C3868B-DCBC-7746-97A9-3F4C06783A4B}"/>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7" name="TextBox 7">
            <a:extLst>
              <a:ext uri="{FF2B5EF4-FFF2-40B4-BE49-F238E27FC236}">
                <a16:creationId xmlns:a16="http://schemas.microsoft.com/office/drawing/2014/main" id="{5E12D213-FD32-BA40-BC05-72DA6FDC1278}"/>
              </a:ext>
            </a:extLst>
          </p:cNvPr>
          <p:cNvSpPr txBox="1"/>
          <p:nvPr userDrawn="1"/>
        </p:nvSpPr>
        <p:spPr>
          <a:xfrm>
            <a:off x="876300" y="5343295"/>
            <a:ext cx="2236510"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MODELOS DE NEGOCIOS Y STARTUPS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10</a:t>
            </a:r>
            <a:endParaRPr lang="en-US" sz="80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CA9E2930-BEFB-0540-8803-A0D1AC59E298}"/>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2767" userDrawn="1">
          <p15:clr>
            <a:srgbClr val="F26B43"/>
          </p15:clr>
        </p15:guide>
        <p15:guide id="4" pos="2993" userDrawn="1">
          <p15:clr>
            <a:srgbClr val="F26B43"/>
          </p15:clr>
        </p15:guide>
        <p15:guide id="5" pos="317" userDrawn="1">
          <p15:clr>
            <a:srgbClr val="F26B43"/>
          </p15:clr>
        </p15:guide>
        <p15:guide id="6" pos="431" userDrawn="1">
          <p15:clr>
            <a:srgbClr val="F26B43"/>
          </p15:clr>
        </p15:guide>
        <p15:guide id="7" pos="5465" userDrawn="1">
          <p15:clr>
            <a:srgbClr val="F26B43"/>
          </p15:clr>
        </p15:guide>
        <p15:guide id="8" orient="horz" pos="303" userDrawn="1">
          <p15:clr>
            <a:srgbClr val="F26B43"/>
          </p15:clr>
        </p15:guide>
        <p15:guide id="9" orient="horz" pos="575"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9" name="Rectángulo 8">
            <a:extLst>
              <a:ext uri="{FF2B5EF4-FFF2-40B4-BE49-F238E27FC236}">
                <a16:creationId xmlns:a16="http://schemas.microsoft.com/office/drawing/2014/main" id="{7D5A68BF-350B-A34C-9C33-90DD0F70E6F3}"/>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 name="CuadroTexto 9">
            <a:extLst>
              <a:ext uri="{FF2B5EF4-FFF2-40B4-BE49-F238E27FC236}">
                <a16:creationId xmlns:a16="http://schemas.microsoft.com/office/drawing/2014/main" id="{AE6B389B-23FF-5942-A80A-DDF4803D2CB4}"/>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MODELOS DE NEGOCIO Y STARTUPS</a:t>
            </a:r>
          </a:p>
        </p:txBody>
      </p:sp>
      <p:sp>
        <p:nvSpPr>
          <p:cNvPr id="11" name="Rectángulo 10">
            <a:extLst>
              <a:ext uri="{FF2B5EF4-FFF2-40B4-BE49-F238E27FC236}">
                <a16:creationId xmlns:a16="http://schemas.microsoft.com/office/drawing/2014/main" id="{70134B90-12D1-6945-AFFF-E9D69431516A}"/>
              </a:ext>
            </a:extLst>
          </p:cNvPr>
          <p:cNvSpPr/>
          <p:nvPr/>
        </p:nvSpPr>
        <p:spPr>
          <a:xfrm>
            <a:off x="503238" y="3219842"/>
            <a:ext cx="2845526" cy="1085682"/>
          </a:xfrm>
          <a:prstGeom prst="rect">
            <a:avLst/>
          </a:prstGeom>
        </p:spPr>
        <p:txBody>
          <a:bodyPr wrap="square" lIns="0" tIns="0" rIns="0" bIns="0">
            <a:spAutoFit/>
          </a:bodyPr>
          <a:lstStyle/>
          <a:p>
            <a:pPr marL="177800" lvl="0" indent="-177800">
              <a:lnSpc>
                <a:spcPct val="120000"/>
              </a:lnSpc>
              <a:buClr>
                <a:srgbClr val="B6508F"/>
              </a:buClr>
              <a:buSzPct val="100000"/>
              <a:buFont typeface="Arial"/>
              <a:buChar char="•"/>
            </a:pPr>
            <a:r>
              <a:rPr lang="es-ES" sz="1200" dirty="0">
                <a:latin typeface="Graphik-Medium" charset="0"/>
                <a:sym typeface="Calibri"/>
              </a:rPr>
              <a:t>Diseño de experimentos y métricas</a:t>
            </a:r>
          </a:p>
          <a:p>
            <a:pPr marL="177800" indent="-177800">
              <a:lnSpc>
                <a:spcPct val="120000"/>
              </a:lnSpc>
              <a:buClr>
                <a:srgbClr val="B6508F"/>
              </a:buClr>
              <a:buSzPct val="100000"/>
              <a:buFont typeface="Arial"/>
              <a:buChar char="•"/>
            </a:pPr>
            <a:r>
              <a:rPr lang="es-ES" sz="1200" dirty="0">
                <a:latin typeface="Graphik-Medium" charset="0"/>
                <a:sym typeface="Calibri"/>
              </a:rPr>
              <a:t>Campañas</a:t>
            </a:r>
          </a:p>
          <a:p>
            <a:pPr marL="177800" lvl="0" indent="-177800">
              <a:lnSpc>
                <a:spcPct val="120000"/>
              </a:lnSpc>
              <a:buClr>
                <a:srgbClr val="B6508F"/>
              </a:buClr>
              <a:buSzPct val="100000"/>
              <a:buFont typeface="Arial"/>
              <a:buChar char="•"/>
            </a:pPr>
            <a:r>
              <a:rPr lang="es-ES" sz="1200" dirty="0">
                <a:latin typeface="Graphik-Medium" charset="0"/>
                <a:sym typeface="Calibri"/>
              </a:rPr>
              <a:t>Plan de actividades</a:t>
            </a:r>
          </a:p>
          <a:p>
            <a:pPr marL="177800" lvl="0" indent="-177800">
              <a:lnSpc>
                <a:spcPct val="120000"/>
              </a:lnSpc>
              <a:buClr>
                <a:srgbClr val="B6508F"/>
              </a:buClr>
              <a:buSzPct val="100000"/>
              <a:buFont typeface="Arial"/>
              <a:buChar char="•"/>
            </a:pPr>
            <a:r>
              <a:rPr lang="es-ES" sz="1200" dirty="0">
                <a:latin typeface="Graphik-Medium" charset="0"/>
                <a:sym typeface="Calibri"/>
              </a:rPr>
              <a:t>Diseño de métricas</a:t>
            </a:r>
          </a:p>
          <a:p>
            <a:pPr marL="177800" lvl="0" indent="-177800">
              <a:lnSpc>
                <a:spcPct val="120000"/>
              </a:lnSpc>
              <a:buClr>
                <a:srgbClr val="B6508F"/>
              </a:buClr>
              <a:buSzPct val="100000"/>
              <a:buFont typeface="Arial"/>
              <a:buChar char="•"/>
            </a:pPr>
            <a:r>
              <a:rPr lang="es-ES" sz="1200" dirty="0">
                <a:latin typeface="Graphik-Medium" charset="0"/>
                <a:sym typeface="Calibri"/>
              </a:rPr>
              <a:t>Planteamiento de objetivos</a:t>
            </a:r>
            <a:endParaRPr lang="es-ES" sz="1200" dirty="0">
              <a:latin typeface="Graphik-Medium" charset="0"/>
            </a:endParaRPr>
          </a:p>
        </p:txBody>
      </p:sp>
      <p:sp>
        <p:nvSpPr>
          <p:cNvPr id="12" name="CuadroTexto 11">
            <a:extLst>
              <a:ext uri="{FF2B5EF4-FFF2-40B4-BE49-F238E27FC236}">
                <a16:creationId xmlns:a16="http://schemas.microsoft.com/office/drawing/2014/main" id="{F7F231E9-4232-1F4D-81BE-E033002258C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B6508F"/>
                </a:solidFill>
                <a:latin typeface="Calibri" charset="0"/>
                <a:ea typeface="Calibri" charset="0"/>
                <a:cs typeface="Calibri" charset="0"/>
              </a:rPr>
              <a:t>TEMA 10</a:t>
            </a:r>
          </a:p>
        </p:txBody>
      </p:sp>
      <p:pic>
        <p:nvPicPr>
          <p:cNvPr id="13" name="Imagen 12">
            <a:extLst>
              <a:ext uri="{FF2B5EF4-FFF2-40B4-BE49-F238E27FC236}">
                <a16:creationId xmlns:a16="http://schemas.microsoft.com/office/drawing/2014/main" id="{885DA067-8724-4F45-8DEB-5AC85719D4D1}"/>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14" name="Imagen 13">
            <a:extLst>
              <a:ext uri="{FF2B5EF4-FFF2-40B4-BE49-F238E27FC236}">
                <a16:creationId xmlns:a16="http://schemas.microsoft.com/office/drawing/2014/main" id="{5ADA05DF-350E-6A43-BD82-ECAB142912CA}"/>
              </a:ext>
            </a:extLst>
          </p:cNvPr>
          <p:cNvPicPr>
            <a:picLocks noChangeAspect="1"/>
          </p:cNvPicPr>
          <p:nvPr/>
        </p:nvPicPr>
        <p:blipFill>
          <a:blip r:embed="rId4"/>
          <a:stretch>
            <a:fillRect/>
          </a:stretch>
        </p:blipFill>
        <p:spPr>
          <a:xfrm>
            <a:off x="3752850" y="0"/>
            <a:ext cx="5391150" cy="5715000"/>
          </a:xfrm>
          <a:prstGeom prst="rect">
            <a:avLst/>
          </a:prstGeom>
        </p:spPr>
      </p:pic>
      <p:sp>
        <p:nvSpPr>
          <p:cNvPr id="15" name="Rectángulo 14">
            <a:extLst>
              <a:ext uri="{FF2B5EF4-FFF2-40B4-BE49-F238E27FC236}">
                <a16:creationId xmlns:a16="http://schemas.microsoft.com/office/drawing/2014/main" id="{37B6A3DA-C8EE-D542-80A6-95C0E645AEBF}"/>
              </a:ext>
            </a:extLst>
          </p:cNvPr>
          <p:cNvSpPr/>
          <p:nvPr/>
        </p:nvSpPr>
        <p:spPr>
          <a:xfrm>
            <a:off x="503239" y="2177570"/>
            <a:ext cx="3213718" cy="789447"/>
          </a:xfrm>
          <a:prstGeom prst="rect">
            <a:avLst/>
          </a:prstGeom>
        </p:spPr>
        <p:txBody>
          <a:bodyPr wrap="square" lIns="0" tIns="0" rIns="0" bIns="0">
            <a:spAutoFit/>
          </a:bodyPr>
          <a:lstStyle/>
          <a:p>
            <a:pPr>
              <a:lnSpc>
                <a:spcPct val="90000"/>
              </a:lnSpc>
            </a:pPr>
            <a:r>
              <a:rPr lang="es-PE" sz="1900" dirty="0">
                <a:latin typeface="Graphik-Medium" charset="0"/>
                <a:ea typeface="Graphik-Medium" charset="0"/>
                <a:cs typeface="Graphik-Medium" charset="0"/>
              </a:rPr>
              <a:t>DISEÑO DE</a:t>
            </a:r>
            <a:br>
              <a:rPr lang="es-PE" sz="1900" dirty="0">
                <a:latin typeface="Graphik-Medium" charset="0"/>
                <a:ea typeface="Graphik-Medium" charset="0"/>
                <a:cs typeface="Graphik-Medium" charset="0"/>
              </a:rPr>
            </a:br>
            <a:r>
              <a:rPr lang="es-PE" sz="1900" b="1" dirty="0">
                <a:latin typeface="Graphik Bold" charset="0"/>
                <a:ea typeface="Graphik Bold" charset="0"/>
                <a:cs typeface="Graphik Bold" charset="0"/>
              </a:rPr>
              <a:t>EXPERIMENTOS</a:t>
            </a:r>
            <a:br>
              <a:rPr lang="es-PE" sz="1900" b="1" dirty="0">
                <a:latin typeface="Graphik Bold" charset="0"/>
                <a:ea typeface="Graphik Bold" charset="0"/>
                <a:cs typeface="Graphik Bold" charset="0"/>
              </a:rPr>
            </a:br>
            <a:r>
              <a:rPr lang="es-PE" sz="1900" b="1" dirty="0">
                <a:latin typeface="Graphik Bold" charset="0"/>
                <a:ea typeface="Graphik Bold" charset="0"/>
                <a:cs typeface="Graphik Bold" charset="0"/>
              </a:rPr>
              <a:t>Y MÉTRICAS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4" name="Rectángulo 3">
            <a:extLst>
              <a:ext uri="{FF2B5EF4-FFF2-40B4-BE49-F238E27FC236}">
                <a16:creationId xmlns:a16="http://schemas.microsoft.com/office/drawing/2014/main" id="{2B187CB9-6D26-E946-9196-39B8027FC1E7}"/>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E42E8CBB-39A2-9A4B-9D55-51057145FBF6}"/>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PLAN DE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ACTIVIDADES</a:t>
            </a:r>
          </a:p>
        </p:txBody>
      </p:sp>
      <p:pic>
        <p:nvPicPr>
          <p:cNvPr id="6" name="Imagen 5">
            <a:extLst>
              <a:ext uri="{FF2B5EF4-FFF2-40B4-BE49-F238E27FC236}">
                <a16:creationId xmlns:a16="http://schemas.microsoft.com/office/drawing/2014/main" id="{B38A3792-2982-224F-A549-FC356F516D57}"/>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9"/>
          <p:cNvSpPr txBox="1"/>
          <p:nvPr/>
        </p:nvSpPr>
        <p:spPr>
          <a:xfrm>
            <a:off x="511341" y="912813"/>
            <a:ext cx="8164347" cy="180049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CONCEPTO</a:t>
            </a:r>
            <a:endParaRPr dirty="0"/>
          </a:p>
          <a:p>
            <a:pPr marL="180000" marR="0" lvl="0" indent="-168275" algn="l" rtl="0">
              <a:spcBef>
                <a:spcPts val="0"/>
              </a:spcBef>
              <a:spcAft>
                <a:spcPts val="0"/>
              </a:spcAft>
              <a:buClr>
                <a:srgbClr val="262626"/>
              </a:buClr>
              <a:buSzPts val="1600"/>
              <a:buFont typeface="Arial"/>
              <a:buChar char="•"/>
            </a:pPr>
            <a:r>
              <a:rPr lang="es-ES" sz="1600" dirty="0">
                <a:solidFill>
                  <a:srgbClr val="262626"/>
                </a:solidFill>
                <a:latin typeface="Calibri"/>
                <a:ea typeface="Calibri"/>
                <a:cs typeface="Calibri"/>
                <a:sym typeface="Calibri"/>
              </a:rPr>
              <a:t>El plan de actividades es un cronograma detallado de las acciones necesarias para desarrollar y lanzar el MVP.</a:t>
            </a:r>
            <a:endParaRPr dirty="0"/>
          </a:p>
          <a:p>
            <a:pPr marL="180000" marR="0" lvl="0" indent="-66675" algn="l" rtl="0">
              <a:spcBef>
                <a:spcPts val="0"/>
              </a:spcBef>
              <a:spcAft>
                <a:spcPts val="0"/>
              </a:spcAft>
              <a:buClr>
                <a:schemeClr val="dk1"/>
              </a:buClr>
              <a:buSzPts val="1600"/>
              <a:buFont typeface="Arial"/>
              <a:buNone/>
            </a:pPr>
            <a:endParaRPr sz="1600" dirty="0">
              <a:solidFill>
                <a:srgbClr val="262626"/>
              </a:solidFill>
              <a:latin typeface="Calibri"/>
              <a:ea typeface="Calibri"/>
              <a:cs typeface="Calibri"/>
              <a:sym typeface="Calibri"/>
            </a:endParaRPr>
          </a:p>
          <a:p>
            <a:pPr marL="180000" marR="0" lvl="0" indent="-168275" algn="l" rtl="0">
              <a:spcBef>
                <a:spcPts val="0"/>
              </a:spcBef>
              <a:spcAft>
                <a:spcPts val="0"/>
              </a:spcAft>
              <a:buClr>
                <a:srgbClr val="262626"/>
              </a:buClr>
              <a:buSzPts val="1600"/>
              <a:buFont typeface="Arial"/>
              <a:buChar char="•"/>
            </a:pPr>
            <a:r>
              <a:rPr lang="es-ES" sz="1600" dirty="0">
                <a:solidFill>
                  <a:srgbClr val="262626"/>
                </a:solidFill>
                <a:latin typeface="Calibri"/>
                <a:ea typeface="Calibri"/>
                <a:cs typeface="Calibri"/>
                <a:sym typeface="Calibri"/>
              </a:rPr>
              <a:t>Un plan de actividades es una hoja de ruta detallada que guía la ejecución de un proyecto o campaña, asegurando que todas las tareas necesarias se completen de manera eficiente y dentro del tiempo establecido.</a:t>
            </a:r>
            <a:endParaRPr dirty="0"/>
          </a:p>
        </p:txBody>
      </p:sp>
      <p:sp>
        <p:nvSpPr>
          <p:cNvPr id="5" name="Rectangle 5">
            <a:extLst>
              <a:ext uri="{FF2B5EF4-FFF2-40B4-BE49-F238E27FC236}">
                <a16:creationId xmlns:a16="http://schemas.microsoft.com/office/drawing/2014/main" id="{19BE6A26-2FB2-DB4F-9041-49356DD028E9}"/>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PLAN DE ACTIVIDADES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B53774E2-A9AA-244E-8DE7-D04F2AA653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1341" y="2857501"/>
            <a:ext cx="8164348" cy="23764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0"/>
          <p:cNvSpPr txBox="1"/>
          <p:nvPr/>
        </p:nvSpPr>
        <p:spPr>
          <a:xfrm>
            <a:off x="511341" y="912813"/>
            <a:ext cx="8164347" cy="377026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COMPONENTES</a:t>
            </a:r>
            <a:endParaRPr sz="1600" b="1" dirty="0">
              <a:solidFill>
                <a:srgbClr val="262626"/>
              </a:solidFill>
              <a:latin typeface="Calibri"/>
              <a:ea typeface="Calibri"/>
              <a:cs typeface="Calibri"/>
              <a:sym typeface="Calibri"/>
            </a:endParaRPr>
          </a:p>
          <a:p>
            <a:pPr marL="180000" marR="0" lvl="0" indent="-168275" algn="l" rtl="0">
              <a:spcBef>
                <a:spcPts val="0"/>
              </a:spcBef>
              <a:spcAft>
                <a:spcPts val="0"/>
              </a:spcAft>
              <a:buClr>
                <a:srgbClr val="7150A0"/>
              </a:buClr>
              <a:buSzPts val="1600"/>
              <a:buFont typeface="Arial"/>
              <a:buChar char="•"/>
            </a:pPr>
            <a:r>
              <a:rPr lang="es-ES" sz="1600" b="1" dirty="0">
                <a:solidFill>
                  <a:srgbClr val="7150A0"/>
                </a:solidFill>
                <a:latin typeface="Calibri"/>
                <a:ea typeface="Calibri"/>
                <a:cs typeface="Calibri"/>
                <a:sym typeface="Calibri"/>
              </a:rPr>
              <a:t>Actividades: </a:t>
            </a:r>
            <a:r>
              <a:rPr lang="es-ES" sz="1600" dirty="0">
                <a:solidFill>
                  <a:srgbClr val="262626"/>
                </a:solidFill>
                <a:latin typeface="Calibri"/>
                <a:ea typeface="Calibri"/>
                <a:cs typeface="Calibri"/>
                <a:sym typeface="Calibri"/>
              </a:rPr>
              <a:t>Explicar las tareas a desarrollar por semana</a:t>
            </a:r>
            <a:endParaRPr dirty="0"/>
          </a:p>
          <a:p>
            <a:pPr marL="180000" marR="0" lvl="0" indent="-66675" algn="l" rtl="0">
              <a:spcBef>
                <a:spcPts val="0"/>
              </a:spcBef>
              <a:spcAft>
                <a:spcPts val="0"/>
              </a:spcAft>
              <a:buClr>
                <a:srgbClr val="7150A0"/>
              </a:buClr>
              <a:buSzPts val="1600"/>
              <a:buFont typeface="Arial"/>
              <a:buNone/>
            </a:pPr>
            <a:endParaRPr sz="1600" dirty="0">
              <a:solidFill>
                <a:srgbClr val="262626"/>
              </a:solidFill>
              <a:latin typeface="Calibri"/>
              <a:ea typeface="Calibri"/>
              <a:cs typeface="Calibri"/>
              <a:sym typeface="Calibri"/>
            </a:endParaRPr>
          </a:p>
          <a:p>
            <a:pPr marL="180000" marR="0" lvl="0" indent="-168275" algn="l" rtl="0">
              <a:spcBef>
                <a:spcPts val="0"/>
              </a:spcBef>
              <a:spcAft>
                <a:spcPts val="0"/>
              </a:spcAft>
              <a:buClr>
                <a:srgbClr val="7150A0"/>
              </a:buClr>
              <a:buSzPts val="1600"/>
              <a:buFont typeface="Arial"/>
              <a:buChar char="•"/>
            </a:pPr>
            <a:r>
              <a:rPr lang="es-ES" sz="1600" b="1" dirty="0">
                <a:solidFill>
                  <a:srgbClr val="7150A0"/>
                </a:solidFill>
                <a:latin typeface="Calibri"/>
                <a:ea typeface="Calibri"/>
                <a:cs typeface="Calibri"/>
                <a:sym typeface="Calibri"/>
              </a:rPr>
              <a:t>Objetivo: </a:t>
            </a:r>
            <a:r>
              <a:rPr lang="es-ES" sz="1600" dirty="0">
                <a:solidFill>
                  <a:srgbClr val="262626"/>
                </a:solidFill>
                <a:latin typeface="Calibri"/>
                <a:ea typeface="Calibri"/>
                <a:cs typeface="Calibri"/>
                <a:sym typeface="Calibri"/>
              </a:rPr>
              <a:t>Establecer el objetivo a cumplir con esas actividades</a:t>
            </a:r>
            <a:endParaRPr dirty="0"/>
          </a:p>
          <a:p>
            <a:pPr marL="180000" marR="0" lvl="0" indent="-66675" algn="l" rtl="0">
              <a:spcBef>
                <a:spcPts val="0"/>
              </a:spcBef>
              <a:spcAft>
                <a:spcPts val="0"/>
              </a:spcAft>
              <a:buClr>
                <a:srgbClr val="7150A0"/>
              </a:buClr>
              <a:buSzPts val="1600"/>
              <a:buFont typeface="Arial"/>
              <a:buNone/>
            </a:pPr>
            <a:endParaRPr sz="1600" dirty="0">
              <a:solidFill>
                <a:srgbClr val="262626"/>
              </a:solidFill>
              <a:latin typeface="Calibri"/>
              <a:ea typeface="Calibri"/>
              <a:cs typeface="Calibri"/>
              <a:sym typeface="Calibri"/>
            </a:endParaRPr>
          </a:p>
          <a:p>
            <a:pPr marL="180000" marR="0" lvl="0" indent="-168275" algn="l" rtl="0">
              <a:spcBef>
                <a:spcPts val="0"/>
              </a:spcBef>
              <a:spcAft>
                <a:spcPts val="0"/>
              </a:spcAft>
              <a:buClr>
                <a:srgbClr val="7150A0"/>
              </a:buClr>
              <a:buSzPts val="1600"/>
              <a:buFont typeface="Arial"/>
              <a:buChar char="•"/>
            </a:pPr>
            <a:r>
              <a:rPr lang="es-ES" sz="1600" b="1" dirty="0">
                <a:solidFill>
                  <a:srgbClr val="7150A0"/>
                </a:solidFill>
                <a:latin typeface="Calibri"/>
                <a:ea typeface="Calibri"/>
                <a:cs typeface="Calibri"/>
                <a:sym typeface="Calibri"/>
              </a:rPr>
              <a:t>Responsable: </a:t>
            </a:r>
            <a:r>
              <a:rPr lang="es-ES" sz="1600" dirty="0">
                <a:solidFill>
                  <a:srgbClr val="262626"/>
                </a:solidFill>
                <a:latin typeface="Calibri"/>
                <a:ea typeface="Calibri"/>
                <a:cs typeface="Calibri"/>
                <a:sym typeface="Calibri"/>
              </a:rPr>
              <a:t>Asignar un responsable del cumplimiento de actividades y objetivos</a:t>
            </a:r>
            <a:endParaRPr dirty="0"/>
          </a:p>
          <a:p>
            <a:pPr marL="180000" marR="0" lvl="0" indent="-66675" algn="l" rtl="0">
              <a:spcBef>
                <a:spcPts val="0"/>
              </a:spcBef>
              <a:spcAft>
                <a:spcPts val="0"/>
              </a:spcAft>
              <a:buClr>
                <a:srgbClr val="7150A0"/>
              </a:buClr>
              <a:buSzPts val="1600"/>
              <a:buFont typeface="Arial"/>
              <a:buNone/>
            </a:pPr>
            <a:endParaRPr sz="1600" dirty="0">
              <a:solidFill>
                <a:srgbClr val="262626"/>
              </a:solidFill>
              <a:latin typeface="Calibri"/>
              <a:ea typeface="Calibri"/>
              <a:cs typeface="Calibri"/>
              <a:sym typeface="Calibri"/>
            </a:endParaRPr>
          </a:p>
          <a:p>
            <a:pPr marL="180000" marR="0" lvl="0" indent="-168275" algn="l" rtl="0">
              <a:spcBef>
                <a:spcPts val="0"/>
              </a:spcBef>
              <a:spcAft>
                <a:spcPts val="0"/>
              </a:spcAft>
              <a:buClr>
                <a:srgbClr val="7150A0"/>
              </a:buClr>
              <a:buSzPts val="1600"/>
              <a:buFont typeface="Arial"/>
              <a:buChar char="•"/>
            </a:pPr>
            <a:r>
              <a:rPr lang="es-ES" sz="1600" b="1" dirty="0">
                <a:solidFill>
                  <a:srgbClr val="7150A0"/>
                </a:solidFill>
                <a:latin typeface="Calibri"/>
                <a:ea typeface="Calibri"/>
                <a:cs typeface="Calibri"/>
                <a:sym typeface="Calibri"/>
              </a:rPr>
              <a:t>Participantes: </a:t>
            </a:r>
            <a:r>
              <a:rPr lang="es-ES" sz="1600" dirty="0">
                <a:solidFill>
                  <a:srgbClr val="262626"/>
                </a:solidFill>
                <a:latin typeface="Calibri"/>
                <a:ea typeface="Calibri"/>
                <a:cs typeface="Calibri"/>
                <a:sym typeface="Calibri"/>
              </a:rPr>
              <a:t>Asignar participantes del equipo que aportarán en dichas actividades</a:t>
            </a:r>
            <a:endParaRPr dirty="0"/>
          </a:p>
          <a:p>
            <a:pPr marL="180000" marR="0" lvl="0" indent="-66675" algn="l" rtl="0">
              <a:spcBef>
                <a:spcPts val="0"/>
              </a:spcBef>
              <a:spcAft>
                <a:spcPts val="0"/>
              </a:spcAft>
              <a:buClr>
                <a:srgbClr val="7150A0"/>
              </a:buClr>
              <a:buSzPts val="1600"/>
              <a:buFont typeface="Arial"/>
              <a:buNone/>
            </a:pPr>
            <a:endParaRPr sz="1600" dirty="0">
              <a:solidFill>
                <a:srgbClr val="262626"/>
              </a:solidFill>
              <a:latin typeface="Calibri"/>
              <a:ea typeface="Calibri"/>
              <a:cs typeface="Calibri"/>
              <a:sym typeface="Calibri"/>
            </a:endParaRPr>
          </a:p>
          <a:p>
            <a:pPr marL="180000" marR="0" lvl="0" indent="-168275" algn="l" rtl="0">
              <a:spcBef>
                <a:spcPts val="0"/>
              </a:spcBef>
              <a:spcAft>
                <a:spcPts val="0"/>
              </a:spcAft>
              <a:buClr>
                <a:srgbClr val="7150A0"/>
              </a:buClr>
              <a:buSzPts val="1600"/>
              <a:buFont typeface="Arial"/>
              <a:buChar char="•"/>
            </a:pPr>
            <a:r>
              <a:rPr lang="es-ES" sz="1600" b="1" dirty="0">
                <a:solidFill>
                  <a:srgbClr val="7150A0"/>
                </a:solidFill>
                <a:latin typeface="Calibri"/>
                <a:ea typeface="Calibri"/>
                <a:cs typeface="Calibri"/>
                <a:sym typeface="Calibri"/>
              </a:rPr>
              <a:t>Recursos: </a:t>
            </a:r>
            <a:r>
              <a:rPr lang="es-ES" sz="1600" dirty="0">
                <a:solidFill>
                  <a:srgbClr val="262626"/>
                </a:solidFill>
                <a:latin typeface="Calibri"/>
                <a:ea typeface="Calibri"/>
                <a:cs typeface="Calibri"/>
                <a:sym typeface="Calibri"/>
              </a:rPr>
              <a:t>Identificar otros recursos como materiales, equipos, sistemas y dinero.</a:t>
            </a:r>
            <a:endParaRPr dirty="0"/>
          </a:p>
          <a:p>
            <a:pPr marL="180000" marR="0" lvl="0" indent="-66675" algn="l" rtl="0">
              <a:spcBef>
                <a:spcPts val="0"/>
              </a:spcBef>
              <a:spcAft>
                <a:spcPts val="0"/>
              </a:spcAft>
              <a:buClr>
                <a:srgbClr val="7150A0"/>
              </a:buClr>
              <a:buSzPts val="1600"/>
              <a:buFont typeface="Arial"/>
              <a:buNone/>
            </a:pPr>
            <a:endParaRPr sz="1600" dirty="0">
              <a:solidFill>
                <a:srgbClr val="262626"/>
              </a:solidFill>
              <a:latin typeface="Calibri"/>
              <a:ea typeface="Calibri"/>
              <a:cs typeface="Calibri"/>
              <a:sym typeface="Calibri"/>
            </a:endParaRPr>
          </a:p>
          <a:p>
            <a:pPr marL="180000" marR="0" lvl="0" indent="-168275" algn="l" rtl="0">
              <a:spcBef>
                <a:spcPts val="0"/>
              </a:spcBef>
              <a:spcAft>
                <a:spcPts val="0"/>
              </a:spcAft>
              <a:buClr>
                <a:srgbClr val="7150A0"/>
              </a:buClr>
              <a:buSzPts val="1600"/>
              <a:buFont typeface="Arial"/>
              <a:buChar char="•"/>
            </a:pPr>
            <a:r>
              <a:rPr lang="es-ES" sz="1600" b="1" dirty="0">
                <a:solidFill>
                  <a:srgbClr val="7150A0"/>
                </a:solidFill>
                <a:latin typeface="Calibri"/>
                <a:ea typeface="Calibri"/>
                <a:cs typeface="Calibri"/>
                <a:sym typeface="Calibri"/>
              </a:rPr>
              <a:t>Cronograma: </a:t>
            </a:r>
            <a:r>
              <a:rPr lang="es-ES" sz="1600" dirty="0">
                <a:solidFill>
                  <a:srgbClr val="262626"/>
                </a:solidFill>
                <a:latin typeface="Calibri"/>
                <a:ea typeface="Calibri"/>
                <a:cs typeface="Calibri"/>
                <a:sym typeface="Calibri"/>
              </a:rPr>
              <a:t>Definir fechas de inicio y fin para las actividades.</a:t>
            </a:r>
            <a:endParaRPr dirty="0"/>
          </a:p>
          <a:p>
            <a:pPr marL="180000" marR="0" lvl="0" indent="-66675" algn="l" rtl="0">
              <a:spcBef>
                <a:spcPts val="0"/>
              </a:spcBef>
              <a:spcAft>
                <a:spcPts val="0"/>
              </a:spcAft>
              <a:buClr>
                <a:srgbClr val="7150A0"/>
              </a:buClr>
              <a:buSzPts val="1600"/>
              <a:buFont typeface="Arial"/>
              <a:buNone/>
            </a:pPr>
            <a:endParaRPr sz="1600" dirty="0">
              <a:solidFill>
                <a:srgbClr val="262626"/>
              </a:solidFill>
              <a:latin typeface="Calibri"/>
              <a:ea typeface="Calibri"/>
              <a:cs typeface="Calibri"/>
              <a:sym typeface="Calibri"/>
            </a:endParaRPr>
          </a:p>
          <a:p>
            <a:pPr marL="180000" marR="0" lvl="0" indent="-168275" algn="l" rtl="0">
              <a:spcBef>
                <a:spcPts val="0"/>
              </a:spcBef>
              <a:spcAft>
                <a:spcPts val="0"/>
              </a:spcAft>
              <a:buClr>
                <a:srgbClr val="7150A0"/>
              </a:buClr>
              <a:buSzPts val="1600"/>
              <a:buFont typeface="Arial"/>
              <a:buChar char="•"/>
            </a:pPr>
            <a:r>
              <a:rPr lang="es-ES" sz="1600" b="1" dirty="0">
                <a:solidFill>
                  <a:srgbClr val="7150A0"/>
                </a:solidFill>
                <a:latin typeface="Calibri"/>
                <a:ea typeface="Calibri"/>
                <a:cs typeface="Calibri"/>
                <a:sym typeface="Calibri"/>
              </a:rPr>
              <a:t>Evaluación y ajuste: </a:t>
            </a:r>
            <a:r>
              <a:rPr lang="es-ES" sz="1600" dirty="0">
                <a:solidFill>
                  <a:srgbClr val="262626"/>
                </a:solidFill>
                <a:latin typeface="Calibri"/>
                <a:ea typeface="Calibri"/>
                <a:cs typeface="Calibri"/>
                <a:sym typeface="Calibri"/>
              </a:rPr>
              <a:t>Revisar y ajustar el plan según sea necesario, basado en el </a:t>
            </a:r>
            <a:r>
              <a:rPr lang="es-ES" sz="1600" i="1" dirty="0" err="1">
                <a:solidFill>
                  <a:srgbClr val="262626"/>
                </a:solidFill>
                <a:latin typeface="Calibri"/>
                <a:ea typeface="Calibri"/>
                <a:cs typeface="Calibri"/>
                <a:sym typeface="Calibri"/>
              </a:rPr>
              <a:t>feedback</a:t>
            </a:r>
            <a:r>
              <a:rPr lang="es-ES" sz="1600" dirty="0">
                <a:solidFill>
                  <a:srgbClr val="262626"/>
                </a:solidFill>
                <a:latin typeface="Calibri"/>
                <a:ea typeface="Calibri"/>
                <a:cs typeface="Calibri"/>
                <a:sym typeface="Calibri"/>
              </a:rPr>
              <a:t> y los resultados obtenidos.</a:t>
            </a:r>
            <a:endParaRPr dirty="0"/>
          </a:p>
        </p:txBody>
      </p:sp>
      <p:sp>
        <p:nvSpPr>
          <p:cNvPr id="4" name="Rectangle 5">
            <a:extLst>
              <a:ext uri="{FF2B5EF4-FFF2-40B4-BE49-F238E27FC236}">
                <a16:creationId xmlns:a16="http://schemas.microsoft.com/office/drawing/2014/main" id="{0091CD6F-8486-1149-B233-F8B5EABDAD41}"/>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PLAN DE ACTIVIDADES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1"/>
          <p:cNvSpPr txBox="1"/>
          <p:nvPr/>
        </p:nvSpPr>
        <p:spPr>
          <a:xfrm>
            <a:off x="489826" y="915014"/>
            <a:ext cx="8164347"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ES" sz="1600" b="1" dirty="0">
                <a:solidFill>
                  <a:srgbClr val="262626"/>
                </a:solidFill>
                <a:latin typeface="Calibri"/>
                <a:ea typeface="Calibri"/>
                <a:cs typeface="Calibri"/>
                <a:sym typeface="Calibri"/>
              </a:rPr>
              <a:t>EJEMPLO</a:t>
            </a:r>
            <a:endParaRPr dirty="0"/>
          </a:p>
        </p:txBody>
      </p:sp>
      <p:graphicFrame>
        <p:nvGraphicFramePr>
          <p:cNvPr id="117" name="Google Shape;117;p11"/>
          <p:cNvGraphicFramePr/>
          <p:nvPr>
            <p:extLst>
              <p:ext uri="{D42A27DB-BD31-4B8C-83A1-F6EECF244321}">
                <p14:modId xmlns:p14="http://schemas.microsoft.com/office/powerpoint/2010/main" val="1280325632"/>
              </p:ext>
            </p:extLst>
          </p:nvPr>
        </p:nvGraphicFramePr>
        <p:xfrm>
          <a:off x="860221" y="1637445"/>
          <a:ext cx="7423557" cy="2587419"/>
        </p:xfrm>
        <a:graphic>
          <a:graphicData uri="http://schemas.openxmlformats.org/drawingml/2006/table">
            <a:tbl>
              <a:tblPr>
                <a:noFill/>
                <a:tableStyleId>{FA6B3F2D-CAE1-4554-86D9-76EF71807B89}</a:tableStyleId>
              </a:tblPr>
              <a:tblGrid>
                <a:gridCol w="887711">
                  <a:extLst>
                    <a:ext uri="{9D8B030D-6E8A-4147-A177-3AD203B41FA5}">
                      <a16:colId xmlns:a16="http://schemas.microsoft.com/office/drawing/2014/main" val="20000"/>
                    </a:ext>
                  </a:extLst>
                </a:gridCol>
                <a:gridCol w="1746771">
                  <a:extLst>
                    <a:ext uri="{9D8B030D-6E8A-4147-A177-3AD203B41FA5}">
                      <a16:colId xmlns:a16="http://schemas.microsoft.com/office/drawing/2014/main" val="20001"/>
                    </a:ext>
                  </a:extLst>
                </a:gridCol>
                <a:gridCol w="916337">
                  <a:extLst>
                    <a:ext uri="{9D8B030D-6E8A-4147-A177-3AD203B41FA5}">
                      <a16:colId xmlns:a16="http://schemas.microsoft.com/office/drawing/2014/main" val="20002"/>
                    </a:ext>
                  </a:extLst>
                </a:gridCol>
                <a:gridCol w="887711">
                  <a:extLst>
                    <a:ext uri="{9D8B030D-6E8A-4147-A177-3AD203B41FA5}">
                      <a16:colId xmlns:a16="http://schemas.microsoft.com/office/drawing/2014/main" val="20003"/>
                    </a:ext>
                  </a:extLst>
                </a:gridCol>
                <a:gridCol w="887711">
                  <a:extLst>
                    <a:ext uri="{9D8B030D-6E8A-4147-A177-3AD203B41FA5}">
                      <a16:colId xmlns:a16="http://schemas.microsoft.com/office/drawing/2014/main" val="20004"/>
                    </a:ext>
                  </a:extLst>
                </a:gridCol>
                <a:gridCol w="2097316">
                  <a:extLst>
                    <a:ext uri="{9D8B030D-6E8A-4147-A177-3AD203B41FA5}">
                      <a16:colId xmlns:a16="http://schemas.microsoft.com/office/drawing/2014/main" val="20005"/>
                    </a:ext>
                  </a:extLst>
                </a:gridCol>
              </a:tblGrid>
              <a:tr h="287491">
                <a:tc>
                  <a:txBody>
                    <a:bodyPr/>
                    <a:lstStyle/>
                    <a:p>
                      <a:pPr marL="0" marR="0" lvl="0" indent="0" algn="l"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625" marR="7625" marT="7625" marB="0" anchor="b">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92C14E"/>
                    </a:solidFill>
                  </a:tcPr>
                </a:tc>
                <a:tc>
                  <a:txBody>
                    <a:bodyPr/>
                    <a:lstStyle/>
                    <a:p>
                      <a:pPr marL="0" marR="0" lvl="0" indent="0" algn="ctr" rtl="0">
                        <a:spcBef>
                          <a:spcPts val="0"/>
                        </a:spcBef>
                        <a:spcAft>
                          <a:spcPts val="0"/>
                        </a:spcAft>
                        <a:buNone/>
                      </a:pPr>
                      <a:r>
                        <a:rPr lang="es-ES" sz="1200" b="1" u="none" strike="noStrike" cap="none" dirty="0">
                          <a:solidFill>
                            <a:schemeClr val="bg1"/>
                          </a:solidFill>
                        </a:rPr>
                        <a:t>Actividades</a:t>
                      </a:r>
                      <a:endParaRPr sz="1200" b="1" i="0" u="none" strike="noStrike" cap="none" dirty="0">
                        <a:solidFill>
                          <a:schemeClr val="bg1"/>
                        </a:solidFill>
                        <a:latin typeface="Calibri"/>
                        <a:ea typeface="Calibri"/>
                        <a:cs typeface="Calibri"/>
                        <a:sym typeface="Calibri"/>
                      </a:endParaRPr>
                    </a:p>
                  </a:txBody>
                  <a:tcPr marL="7625"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92C14E"/>
                    </a:solidFill>
                  </a:tcPr>
                </a:tc>
                <a:tc>
                  <a:txBody>
                    <a:bodyPr/>
                    <a:lstStyle/>
                    <a:p>
                      <a:pPr marL="0" marR="0" lvl="0" indent="0" algn="ctr" rtl="0">
                        <a:spcBef>
                          <a:spcPts val="0"/>
                        </a:spcBef>
                        <a:spcAft>
                          <a:spcPts val="0"/>
                        </a:spcAft>
                        <a:buNone/>
                      </a:pPr>
                      <a:r>
                        <a:rPr lang="es-ES" sz="1200" b="1" u="none" strike="noStrike" cap="none" dirty="0">
                          <a:solidFill>
                            <a:schemeClr val="bg1"/>
                          </a:solidFill>
                        </a:rPr>
                        <a:t>Métrica</a:t>
                      </a:r>
                      <a:endParaRPr sz="1200" b="1" i="0" u="none" strike="noStrike" cap="none" dirty="0">
                        <a:solidFill>
                          <a:schemeClr val="bg1"/>
                        </a:solidFill>
                        <a:latin typeface="Calibri"/>
                        <a:ea typeface="Calibri"/>
                        <a:cs typeface="Calibri"/>
                        <a:sym typeface="Calibri"/>
                      </a:endParaRPr>
                    </a:p>
                  </a:txBody>
                  <a:tcPr marL="7625"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92C14E"/>
                    </a:solidFill>
                  </a:tcPr>
                </a:tc>
                <a:tc>
                  <a:txBody>
                    <a:bodyPr/>
                    <a:lstStyle/>
                    <a:p>
                      <a:pPr marL="0" marR="0" lvl="0" indent="0" algn="ctr" rtl="0">
                        <a:spcBef>
                          <a:spcPts val="0"/>
                        </a:spcBef>
                        <a:spcAft>
                          <a:spcPts val="0"/>
                        </a:spcAft>
                        <a:buNone/>
                      </a:pPr>
                      <a:r>
                        <a:rPr lang="es-ES" sz="1200" b="1" u="none" strike="noStrike" cap="none" dirty="0">
                          <a:solidFill>
                            <a:schemeClr val="bg1"/>
                          </a:solidFill>
                        </a:rPr>
                        <a:t>Objetivo</a:t>
                      </a:r>
                      <a:endParaRPr sz="1200" b="1" i="0" u="none" strike="noStrike" cap="none" dirty="0">
                        <a:solidFill>
                          <a:schemeClr val="bg1"/>
                        </a:solidFill>
                        <a:latin typeface="Calibri"/>
                        <a:ea typeface="Calibri"/>
                        <a:cs typeface="Calibri"/>
                        <a:sym typeface="Calibri"/>
                      </a:endParaRPr>
                    </a:p>
                  </a:txBody>
                  <a:tcPr marL="7625"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92C14E"/>
                    </a:solidFill>
                  </a:tcPr>
                </a:tc>
                <a:tc>
                  <a:txBody>
                    <a:bodyPr/>
                    <a:lstStyle/>
                    <a:p>
                      <a:pPr marL="0" marR="0" lvl="0" indent="0" algn="ctr" rtl="0">
                        <a:spcBef>
                          <a:spcPts val="0"/>
                        </a:spcBef>
                        <a:spcAft>
                          <a:spcPts val="0"/>
                        </a:spcAft>
                        <a:buNone/>
                      </a:pPr>
                      <a:r>
                        <a:rPr lang="es-ES" sz="1200" b="1" u="none" strike="noStrike" cap="none" dirty="0">
                          <a:solidFill>
                            <a:schemeClr val="bg1"/>
                          </a:solidFill>
                        </a:rPr>
                        <a:t>Responsable</a:t>
                      </a:r>
                      <a:endParaRPr sz="1200" b="1" i="0" u="none" strike="noStrike" cap="none" dirty="0">
                        <a:solidFill>
                          <a:schemeClr val="bg1"/>
                        </a:solidFill>
                        <a:latin typeface="Calibri"/>
                        <a:ea typeface="Calibri"/>
                        <a:cs typeface="Calibri"/>
                        <a:sym typeface="Calibri"/>
                      </a:endParaRPr>
                    </a:p>
                  </a:txBody>
                  <a:tcPr marL="7625"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92C14E"/>
                    </a:solidFill>
                  </a:tcPr>
                </a:tc>
                <a:tc>
                  <a:txBody>
                    <a:bodyPr/>
                    <a:lstStyle/>
                    <a:p>
                      <a:pPr marL="0" marR="0" lvl="0" indent="0" algn="ctr" rtl="0">
                        <a:spcBef>
                          <a:spcPts val="0"/>
                        </a:spcBef>
                        <a:spcAft>
                          <a:spcPts val="0"/>
                        </a:spcAft>
                        <a:buNone/>
                      </a:pPr>
                      <a:r>
                        <a:rPr lang="es-ES" sz="1200" b="1" u="none" strike="noStrike" cap="none" dirty="0">
                          <a:solidFill>
                            <a:schemeClr val="bg1"/>
                          </a:solidFill>
                        </a:rPr>
                        <a:t>Participantes</a:t>
                      </a:r>
                      <a:endParaRPr sz="1200" b="1" i="0" u="none" strike="noStrike" cap="none" dirty="0">
                        <a:solidFill>
                          <a:schemeClr val="bg1"/>
                        </a:solidFill>
                        <a:latin typeface="Calibri"/>
                        <a:ea typeface="Calibri"/>
                        <a:cs typeface="Calibri"/>
                        <a:sym typeface="Calibri"/>
                      </a:endParaRPr>
                    </a:p>
                  </a:txBody>
                  <a:tcPr marL="7625"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92C14E"/>
                    </a:solidFill>
                  </a:tcPr>
                </a:tc>
                <a:extLst>
                  <a:ext uri="{0D108BD9-81ED-4DB2-BD59-A6C34878D82A}">
                    <a16:rowId xmlns:a16="http://schemas.microsoft.com/office/drawing/2014/main" val="10000"/>
                  </a:ext>
                </a:extLst>
              </a:tr>
              <a:tr h="287491">
                <a:tc>
                  <a:txBody>
                    <a:bodyPr/>
                    <a:lstStyle/>
                    <a:p>
                      <a:pPr marL="0" marR="0" lvl="0" indent="0" algn="l" rtl="0">
                        <a:spcBef>
                          <a:spcPts val="0"/>
                        </a:spcBef>
                        <a:spcAft>
                          <a:spcPts val="0"/>
                        </a:spcAft>
                        <a:buNone/>
                      </a:pPr>
                      <a:r>
                        <a:rPr lang="es-ES" sz="1200" b="1" u="none" strike="noStrike" cap="none" dirty="0"/>
                        <a:t>Semana 9</a:t>
                      </a:r>
                      <a:endParaRPr sz="1200" b="1"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 </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ctr"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extLst>
                  <a:ext uri="{0D108BD9-81ED-4DB2-BD59-A6C34878D82A}">
                    <a16:rowId xmlns:a16="http://schemas.microsoft.com/office/drawing/2014/main" val="10001"/>
                  </a:ext>
                </a:extLst>
              </a:tr>
              <a:tr h="287491">
                <a:tc>
                  <a:txBody>
                    <a:bodyPr/>
                    <a:lstStyle/>
                    <a:p>
                      <a:pPr marL="0" marR="0" lvl="0" indent="0" algn="l" rtl="0">
                        <a:spcBef>
                          <a:spcPts val="0"/>
                        </a:spcBef>
                        <a:spcAft>
                          <a:spcPts val="0"/>
                        </a:spcAft>
                        <a:buNone/>
                      </a:pPr>
                      <a:r>
                        <a:rPr lang="es-ES" sz="1200" b="1" u="none" strike="noStrike" cap="none"/>
                        <a:t>Semana 10</a:t>
                      </a:r>
                      <a:endParaRPr sz="1200" b="1"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3 posts </a:t>
                      </a:r>
                      <a:r>
                        <a:rPr lang="es-ES" sz="1200"/>
                        <a:t>simples</a:t>
                      </a:r>
                      <a:r>
                        <a:rPr lang="es-ES" sz="1200" u="none" strike="noStrike" cap="none"/>
                        <a:t>, 1 reel</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err="1"/>
                        <a:t>Likes</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ctr" rtl="0">
                        <a:spcBef>
                          <a:spcPts val="0"/>
                        </a:spcBef>
                        <a:spcAft>
                          <a:spcPts val="0"/>
                        </a:spcAft>
                        <a:buNone/>
                      </a:pPr>
                      <a:r>
                        <a:rPr lang="es-ES" sz="1200" u="none" strike="noStrike" cap="none" dirty="0"/>
                        <a:t>70</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Sharon</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Renzo, Carlo, Arturo y Nicole</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287491">
                <a:tc>
                  <a:txBody>
                    <a:bodyPr/>
                    <a:lstStyle/>
                    <a:p>
                      <a:pPr marL="0" marR="0" lvl="0" indent="0" algn="l" rtl="0">
                        <a:spcBef>
                          <a:spcPts val="0"/>
                        </a:spcBef>
                        <a:spcAft>
                          <a:spcPts val="0"/>
                        </a:spcAft>
                        <a:buNone/>
                      </a:pPr>
                      <a:r>
                        <a:rPr lang="es-ES" sz="1200" b="1" u="none" strike="noStrike" cap="none" dirty="0"/>
                        <a:t>Semana 11</a:t>
                      </a:r>
                      <a:endParaRPr sz="1200" b="1"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5 posts simples, 1 carrusel</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 conversión</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ctr" rtl="0">
                        <a:spcBef>
                          <a:spcPts val="0"/>
                        </a:spcBef>
                        <a:spcAft>
                          <a:spcPts val="0"/>
                        </a:spcAft>
                        <a:buNone/>
                      </a:pPr>
                      <a:r>
                        <a:rPr lang="es-ES" sz="1200" u="none" strike="noStrike" cap="none" dirty="0"/>
                        <a:t>60%</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Arturo</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Nicole, Carlo, Boris y Mayra</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r h="287491">
                <a:tc>
                  <a:txBody>
                    <a:bodyPr/>
                    <a:lstStyle/>
                    <a:p>
                      <a:pPr marL="0" marR="0" lvl="0" indent="0" algn="l" rtl="0">
                        <a:spcBef>
                          <a:spcPts val="0"/>
                        </a:spcBef>
                        <a:spcAft>
                          <a:spcPts val="0"/>
                        </a:spcAft>
                        <a:buNone/>
                      </a:pPr>
                      <a:r>
                        <a:rPr lang="es-ES" sz="1200" b="1" u="none" strike="noStrike" cap="none"/>
                        <a:t>Semana 12</a:t>
                      </a:r>
                      <a:endParaRPr sz="1200" b="1"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Historias</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 </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ctr"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extLst>
                  <a:ext uri="{0D108BD9-81ED-4DB2-BD59-A6C34878D82A}">
                    <a16:rowId xmlns:a16="http://schemas.microsoft.com/office/drawing/2014/main" val="10004"/>
                  </a:ext>
                </a:extLst>
              </a:tr>
              <a:tr h="287491">
                <a:tc>
                  <a:txBody>
                    <a:bodyPr/>
                    <a:lstStyle/>
                    <a:p>
                      <a:pPr marL="0" marR="0" lvl="0" indent="0" algn="l" rtl="0">
                        <a:spcBef>
                          <a:spcPts val="0"/>
                        </a:spcBef>
                        <a:spcAft>
                          <a:spcPts val="0"/>
                        </a:spcAft>
                        <a:buNone/>
                      </a:pPr>
                      <a:r>
                        <a:rPr lang="es-ES" sz="1200" b="1" u="none" strike="noStrike" cap="none"/>
                        <a:t>Semana 13</a:t>
                      </a:r>
                      <a:endParaRPr sz="1200" b="1"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Encuesta, 1 </a:t>
                      </a:r>
                      <a:r>
                        <a:rPr lang="es-ES" sz="1200" u="none" strike="noStrike" cap="none" dirty="0" err="1"/>
                        <a:t>reel</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Leads</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ctr" rtl="0">
                        <a:spcBef>
                          <a:spcPts val="0"/>
                        </a:spcBef>
                        <a:spcAft>
                          <a:spcPts val="0"/>
                        </a:spcAft>
                        <a:buNone/>
                      </a:pPr>
                      <a:r>
                        <a:rPr lang="es-ES" sz="1200" u="none" strike="noStrike" cap="none"/>
                        <a:t>250</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Nicole</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extLst>
                  <a:ext uri="{0D108BD9-81ED-4DB2-BD59-A6C34878D82A}">
                    <a16:rowId xmlns:a16="http://schemas.microsoft.com/office/drawing/2014/main" val="10005"/>
                  </a:ext>
                </a:extLst>
              </a:tr>
              <a:tr h="287491">
                <a:tc>
                  <a:txBody>
                    <a:bodyPr/>
                    <a:lstStyle/>
                    <a:p>
                      <a:pPr marL="0" marR="0" lvl="0" indent="0" algn="l" rtl="0">
                        <a:spcBef>
                          <a:spcPts val="0"/>
                        </a:spcBef>
                        <a:spcAft>
                          <a:spcPts val="0"/>
                        </a:spcAft>
                        <a:buNone/>
                      </a:pPr>
                      <a:r>
                        <a:rPr lang="es-ES" sz="1200" b="1" u="none" strike="noStrike" cap="none"/>
                        <a:t>Semana 14</a:t>
                      </a:r>
                      <a:endParaRPr sz="1200" b="1"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1 vídeo</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ctr"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extLst>
                  <a:ext uri="{0D108BD9-81ED-4DB2-BD59-A6C34878D82A}">
                    <a16:rowId xmlns:a16="http://schemas.microsoft.com/office/drawing/2014/main" val="10006"/>
                  </a:ext>
                </a:extLst>
              </a:tr>
              <a:tr h="287491">
                <a:tc>
                  <a:txBody>
                    <a:bodyPr/>
                    <a:lstStyle/>
                    <a:p>
                      <a:pPr marL="0" marR="0" lvl="0" indent="0" algn="l" rtl="0">
                        <a:spcBef>
                          <a:spcPts val="0"/>
                        </a:spcBef>
                        <a:spcAft>
                          <a:spcPts val="0"/>
                        </a:spcAft>
                        <a:buNone/>
                      </a:pPr>
                      <a:r>
                        <a:rPr lang="es-ES" sz="1200" b="1" u="none" strike="noStrike" cap="none"/>
                        <a:t>Semana 15</a:t>
                      </a:r>
                      <a:endParaRPr sz="1200" b="1"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Evento</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 </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ctr" rtl="0">
                        <a:spcBef>
                          <a:spcPts val="0"/>
                        </a:spcBef>
                        <a:spcAft>
                          <a:spcPts val="0"/>
                        </a:spcAft>
                        <a:buNone/>
                      </a:pPr>
                      <a:r>
                        <a:rPr lang="es-ES" sz="1200" u="none" strike="noStrike" cap="none"/>
                        <a:t> </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 </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extLst>
                  <a:ext uri="{0D108BD9-81ED-4DB2-BD59-A6C34878D82A}">
                    <a16:rowId xmlns:a16="http://schemas.microsoft.com/office/drawing/2014/main" val="10007"/>
                  </a:ext>
                </a:extLst>
              </a:tr>
              <a:tr h="287491">
                <a:tc>
                  <a:txBody>
                    <a:bodyPr/>
                    <a:lstStyle/>
                    <a:p>
                      <a:pPr marL="0" marR="0" lvl="0" indent="0" algn="l" rtl="0">
                        <a:spcBef>
                          <a:spcPts val="0"/>
                        </a:spcBef>
                        <a:spcAft>
                          <a:spcPts val="0"/>
                        </a:spcAft>
                        <a:buNone/>
                      </a:pPr>
                      <a:r>
                        <a:rPr lang="es-ES" sz="1200" b="1" u="none" strike="noStrike" cap="none"/>
                        <a:t>Semana 16</a:t>
                      </a:r>
                      <a:endParaRPr sz="1200" b="1"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Evaluación final</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 </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ctr" rtl="0">
                        <a:spcBef>
                          <a:spcPts val="0"/>
                        </a:spcBef>
                        <a:spcAft>
                          <a:spcPts val="0"/>
                        </a:spcAft>
                        <a:buNone/>
                      </a:pPr>
                      <a:r>
                        <a:rPr lang="es-ES" sz="1200" u="none" strike="noStrike" cap="none"/>
                        <a:t> </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a:t> </a:t>
                      </a:r>
                      <a:endParaRPr sz="1200" b="0" i="0" u="none" strike="noStrike" cap="none">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tc>
                  <a:txBody>
                    <a:bodyPr/>
                    <a:lstStyle/>
                    <a:p>
                      <a:pPr marL="0" marR="0" lvl="0" indent="0" algn="l" rtl="0">
                        <a:spcBef>
                          <a:spcPts val="0"/>
                        </a:spcBef>
                        <a:spcAft>
                          <a:spcPts val="0"/>
                        </a:spcAft>
                        <a:buNone/>
                      </a:pPr>
                      <a:r>
                        <a:rPr lang="es-ES" sz="1200" u="none" strike="noStrike" cap="none" dirty="0"/>
                        <a:t> </a:t>
                      </a:r>
                      <a:endParaRPr sz="1200" b="0" i="0" u="none" strike="noStrike" cap="none" dirty="0">
                        <a:solidFill>
                          <a:srgbClr val="000000"/>
                        </a:solidFill>
                        <a:latin typeface="Calibri"/>
                        <a:ea typeface="Calibri"/>
                        <a:cs typeface="Calibri"/>
                        <a:sym typeface="Calibri"/>
                      </a:endParaRPr>
                    </a:p>
                  </a:txBody>
                  <a:tcPr marL="72000" marR="7625" marT="7625" marB="0" anchor="ctr">
                    <a:lnL w="12700" cap="flat" cmpd="sng" algn="ctr">
                      <a:solidFill>
                        <a:srgbClr val="92C14E"/>
                      </a:solidFill>
                      <a:prstDash val="solid"/>
                      <a:round/>
                      <a:headEnd type="none" w="med" len="med"/>
                      <a:tailEnd type="none" w="med" len="med"/>
                    </a:lnL>
                    <a:lnR w="12700" cap="flat" cmpd="sng" algn="ctr">
                      <a:solidFill>
                        <a:srgbClr val="92C14E"/>
                      </a:solidFill>
                      <a:prstDash val="solid"/>
                      <a:round/>
                      <a:headEnd type="none" w="med" len="med"/>
                      <a:tailEnd type="none" w="med" len="med"/>
                    </a:lnR>
                    <a:lnT w="12700" cap="flat" cmpd="sng" algn="ctr">
                      <a:solidFill>
                        <a:srgbClr val="92C14E"/>
                      </a:solidFill>
                      <a:prstDash val="solid"/>
                      <a:round/>
                      <a:headEnd type="none" w="med" len="med"/>
                      <a:tailEnd type="none" w="med" len="med"/>
                    </a:lnT>
                    <a:lnB w="12700" cap="flat" cmpd="sng" algn="ctr">
                      <a:solidFill>
                        <a:srgbClr val="92C14E"/>
                      </a:solidFill>
                      <a:prstDash val="solid"/>
                      <a:round/>
                      <a:headEnd type="none" w="med" len="med"/>
                      <a:tailEnd type="none" w="med" len="med"/>
                    </a:lnB>
                    <a:solidFill>
                      <a:srgbClr val="DDEEC7"/>
                    </a:solidFill>
                  </a:tcPr>
                </a:tc>
                <a:extLst>
                  <a:ext uri="{0D108BD9-81ED-4DB2-BD59-A6C34878D82A}">
                    <a16:rowId xmlns:a16="http://schemas.microsoft.com/office/drawing/2014/main" val="10008"/>
                  </a:ext>
                </a:extLst>
              </a:tr>
            </a:tbl>
          </a:graphicData>
        </a:graphic>
      </p:graphicFrame>
      <p:sp>
        <p:nvSpPr>
          <p:cNvPr id="5" name="Rectangle 5">
            <a:extLst>
              <a:ext uri="{FF2B5EF4-FFF2-40B4-BE49-F238E27FC236}">
                <a16:creationId xmlns:a16="http://schemas.microsoft.com/office/drawing/2014/main" id="{925CA8AC-6D69-0940-B435-CDDF16EECDBC}"/>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PLAN DE ACTIVIDADES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Rectángulo 3">
            <a:extLst>
              <a:ext uri="{FF2B5EF4-FFF2-40B4-BE49-F238E27FC236}">
                <a16:creationId xmlns:a16="http://schemas.microsoft.com/office/drawing/2014/main" id="{5EB2C8F3-531D-874A-B94D-1F2AC6D7B68A}"/>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E8BF0349-13D3-B14A-B421-21885082311A}"/>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DISEÑO DE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MÉTRICAS</a:t>
            </a:r>
          </a:p>
        </p:txBody>
      </p:sp>
      <p:pic>
        <p:nvPicPr>
          <p:cNvPr id="6" name="Imagen 5">
            <a:extLst>
              <a:ext uri="{FF2B5EF4-FFF2-40B4-BE49-F238E27FC236}">
                <a16:creationId xmlns:a16="http://schemas.microsoft.com/office/drawing/2014/main" id="{260501FA-F3E8-354D-8CE5-B698A959649A}"/>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3" name="Imagen 2">
            <a:extLst>
              <a:ext uri="{FF2B5EF4-FFF2-40B4-BE49-F238E27FC236}">
                <a16:creationId xmlns:a16="http://schemas.microsoft.com/office/drawing/2014/main" id="{E3CB4DFF-53F9-C846-95F4-15D63BE198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20915" y="2713307"/>
            <a:ext cx="4145198" cy="2520682"/>
          </a:xfrm>
          <a:prstGeom prst="rect">
            <a:avLst/>
          </a:prstGeom>
        </p:spPr>
      </p:pic>
      <p:sp>
        <p:nvSpPr>
          <p:cNvPr id="130" name="Google Shape;130;p13"/>
          <p:cNvSpPr txBox="1"/>
          <p:nvPr/>
        </p:nvSpPr>
        <p:spPr>
          <a:xfrm>
            <a:off x="511341" y="912813"/>
            <a:ext cx="8164347" cy="180049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CONCEPTO</a:t>
            </a:r>
            <a:endParaRPr dirty="0"/>
          </a:p>
          <a:p>
            <a:pPr marL="184150" marR="0" lvl="0" indent="-173038" algn="l" rtl="0">
              <a:spcBef>
                <a:spcPts val="0"/>
              </a:spcBef>
              <a:spcAft>
                <a:spcPts val="0"/>
              </a:spcAft>
              <a:buSzPct val="100000"/>
              <a:buFont typeface="Arial" panose="020B0604020202020204" pitchFamily="34" charset="0"/>
              <a:buChar char="•"/>
            </a:pPr>
            <a:r>
              <a:rPr lang="es-ES" sz="1600" dirty="0">
                <a:solidFill>
                  <a:srgbClr val="262626"/>
                </a:solidFill>
                <a:latin typeface="Calibri"/>
                <a:ea typeface="Calibri"/>
                <a:cs typeface="Calibri"/>
                <a:sym typeface="Calibri"/>
              </a:rPr>
              <a:t>Las métricas son herramientas cuantitativas para medir el éxito de tu PMV y los experimentos asociados.</a:t>
            </a:r>
            <a:endParaRPr dirty="0"/>
          </a:p>
          <a:p>
            <a:pPr marL="184150" marR="0" lvl="0" indent="-173038" algn="l" rtl="0">
              <a:spcBef>
                <a:spcPts val="0"/>
              </a:spcBef>
              <a:spcAft>
                <a:spcPts val="0"/>
              </a:spcAft>
              <a:buClr>
                <a:schemeClr val="dk1"/>
              </a:buClr>
              <a:buSzPct val="100000"/>
              <a:buFont typeface="Arial" panose="020B0604020202020204" pitchFamily="34" charset="0"/>
              <a:buChar char="•"/>
            </a:pPr>
            <a:endParaRPr sz="1600" dirty="0">
              <a:solidFill>
                <a:srgbClr val="262626"/>
              </a:solidFill>
              <a:latin typeface="Calibri"/>
              <a:ea typeface="Calibri"/>
              <a:cs typeface="Calibri"/>
              <a:sym typeface="Calibri"/>
            </a:endParaRPr>
          </a:p>
          <a:p>
            <a:pPr marL="184150" marR="0" lvl="0" indent="-173038" algn="l" rtl="0">
              <a:spcBef>
                <a:spcPts val="0"/>
              </a:spcBef>
              <a:spcAft>
                <a:spcPts val="0"/>
              </a:spcAft>
              <a:buSzPct val="100000"/>
              <a:buFont typeface="Arial" panose="020B0604020202020204" pitchFamily="34" charset="0"/>
              <a:buChar char="•"/>
            </a:pPr>
            <a:r>
              <a:rPr lang="es-ES" sz="1600" dirty="0">
                <a:solidFill>
                  <a:srgbClr val="262626"/>
                </a:solidFill>
                <a:latin typeface="Calibri"/>
                <a:ea typeface="Calibri"/>
                <a:cs typeface="Calibri"/>
                <a:sym typeface="Calibri"/>
              </a:rPr>
              <a:t>El diseño de métricas es crucial para el éxito de cualquier campaña, porque proporciona las herramientas necesarias para medir, analizar y mejorar el rendimiento y la efectividad de las estrategias implementadas.</a:t>
            </a:r>
            <a:endParaRPr dirty="0"/>
          </a:p>
        </p:txBody>
      </p:sp>
      <p:sp>
        <p:nvSpPr>
          <p:cNvPr id="5" name="Rectangle 5">
            <a:extLst>
              <a:ext uri="{FF2B5EF4-FFF2-40B4-BE49-F238E27FC236}">
                <a16:creationId xmlns:a16="http://schemas.microsoft.com/office/drawing/2014/main" id="{A46DE972-4B19-7943-9A1F-6F1F6914A97C}"/>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DISEÑO DE MÉTRICAS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4"/>
          <p:cNvSpPr txBox="1"/>
          <p:nvPr/>
        </p:nvSpPr>
        <p:spPr>
          <a:xfrm>
            <a:off x="489826" y="924885"/>
            <a:ext cx="3889377"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ES" sz="1600" b="1" dirty="0">
                <a:solidFill>
                  <a:srgbClr val="262626"/>
                </a:solidFill>
                <a:latin typeface="Calibri"/>
                <a:ea typeface="Calibri"/>
                <a:cs typeface="Calibri"/>
                <a:sym typeface="Calibri"/>
              </a:rPr>
              <a:t>TIPOS DE MÉTRICAS -Métricas de vanidad:</a:t>
            </a:r>
            <a:endParaRPr dirty="0"/>
          </a:p>
        </p:txBody>
      </p:sp>
      <p:sp>
        <p:nvSpPr>
          <p:cNvPr id="4" name="Rectangle 5">
            <a:extLst>
              <a:ext uri="{FF2B5EF4-FFF2-40B4-BE49-F238E27FC236}">
                <a16:creationId xmlns:a16="http://schemas.microsoft.com/office/drawing/2014/main" id="{8F771EEE-04D3-A142-B76F-75088B06F767}"/>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DISEÑO DE MÉTRICAS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31" name="Rectángulo 30">
            <a:extLst>
              <a:ext uri="{FF2B5EF4-FFF2-40B4-BE49-F238E27FC236}">
                <a16:creationId xmlns:a16="http://schemas.microsoft.com/office/drawing/2014/main" id="{1703A90D-6A94-0243-9760-2ADE093E715C}"/>
              </a:ext>
            </a:extLst>
          </p:cNvPr>
          <p:cNvSpPr/>
          <p:nvPr/>
        </p:nvSpPr>
        <p:spPr>
          <a:xfrm>
            <a:off x="1307802" y="1290680"/>
            <a:ext cx="7000455" cy="861774"/>
          </a:xfrm>
          <a:prstGeom prst="rect">
            <a:avLst/>
          </a:prstGeom>
        </p:spPr>
        <p:txBody>
          <a:bodyPr wrap="square" lIns="0" tIns="0" rIns="0" bIns="0">
            <a:spAutoFit/>
          </a:bodyPr>
          <a:lstStyle/>
          <a:p>
            <a:pPr marL="11113" marR="0" lvl="0" algn="l" rtl="0">
              <a:spcBef>
                <a:spcPts val="0"/>
              </a:spcBef>
              <a:spcAft>
                <a:spcPts val="0"/>
              </a:spcAft>
              <a:buClr>
                <a:srgbClr val="262626"/>
              </a:buClr>
              <a:buSzPts val="1600"/>
            </a:pPr>
            <a:r>
              <a:rPr lang="es-ES" b="1" dirty="0">
                <a:solidFill>
                  <a:srgbClr val="7150A0"/>
                </a:solidFill>
                <a:latin typeface="Calibri" charset="0"/>
                <a:cs typeface="Calibri" charset="0"/>
                <a:sym typeface="Calibri"/>
              </a:rPr>
              <a:t>LIKES: </a:t>
            </a:r>
          </a:p>
          <a:p>
            <a:pPr marL="11113" marR="0" lvl="0" algn="l" rtl="0">
              <a:spcBef>
                <a:spcPts val="0"/>
              </a:spcBef>
              <a:spcAft>
                <a:spcPts val="0"/>
              </a:spcAft>
              <a:buClr>
                <a:srgbClr val="262626"/>
              </a:buClr>
              <a:buSzPts val="1600"/>
            </a:pPr>
            <a:r>
              <a:rPr lang="es-ES" dirty="0">
                <a:solidFill>
                  <a:srgbClr val="262626"/>
                </a:solidFill>
                <a:latin typeface="Calibri"/>
                <a:ea typeface="Calibri"/>
                <a:cs typeface="Calibri"/>
                <a:sym typeface="Calibri"/>
              </a:rPr>
              <a:t>Número total de 'Me Gusta' que recibe una página o una publicación. Indica el nivel de interés y aprobación de los usuarios hacia el contenido de la página. Un alto número de 'Me Gusta' sugiere que el contenido es atractivo para la audiencia.</a:t>
            </a:r>
            <a:endParaRPr lang="es-ES" dirty="0"/>
          </a:p>
        </p:txBody>
      </p:sp>
      <p:sp>
        <p:nvSpPr>
          <p:cNvPr id="32" name="Rectángulo 31">
            <a:extLst>
              <a:ext uri="{FF2B5EF4-FFF2-40B4-BE49-F238E27FC236}">
                <a16:creationId xmlns:a16="http://schemas.microsoft.com/office/drawing/2014/main" id="{DE39B233-3F56-AA49-B442-0B176614858E}"/>
              </a:ext>
            </a:extLst>
          </p:cNvPr>
          <p:cNvSpPr/>
          <p:nvPr/>
        </p:nvSpPr>
        <p:spPr>
          <a:xfrm>
            <a:off x="503238" y="1186454"/>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33" name="Conector recto 32">
            <a:extLst>
              <a:ext uri="{FF2B5EF4-FFF2-40B4-BE49-F238E27FC236}">
                <a16:creationId xmlns:a16="http://schemas.microsoft.com/office/drawing/2014/main" id="{57979C25-772E-8B40-8F19-524B7126EAAD}"/>
              </a:ext>
            </a:extLst>
          </p:cNvPr>
          <p:cNvCxnSpPr>
            <a:cxnSpLocks/>
            <a:stCxn id="45" idx="4"/>
            <a:endCxn id="68" idx="4"/>
          </p:cNvCxnSpPr>
          <p:nvPr/>
        </p:nvCxnSpPr>
        <p:spPr>
          <a:xfrm>
            <a:off x="1093402" y="1448083"/>
            <a:ext cx="0" cy="3042101"/>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90F2E1AD-A1EA-DD45-B366-199E97041AA7}"/>
              </a:ext>
            </a:extLst>
          </p:cNvPr>
          <p:cNvSpPr/>
          <p:nvPr/>
        </p:nvSpPr>
        <p:spPr>
          <a:xfrm>
            <a:off x="503238" y="2177129"/>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35" name="Rectángulo 34">
            <a:extLst>
              <a:ext uri="{FF2B5EF4-FFF2-40B4-BE49-F238E27FC236}">
                <a16:creationId xmlns:a16="http://schemas.microsoft.com/office/drawing/2014/main" id="{8F32F682-4608-1747-962A-8A13F0F39F50}"/>
              </a:ext>
            </a:extLst>
          </p:cNvPr>
          <p:cNvSpPr/>
          <p:nvPr/>
        </p:nvSpPr>
        <p:spPr>
          <a:xfrm>
            <a:off x="503238" y="3207819"/>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36" name="Rectángulo 35">
            <a:extLst>
              <a:ext uri="{FF2B5EF4-FFF2-40B4-BE49-F238E27FC236}">
                <a16:creationId xmlns:a16="http://schemas.microsoft.com/office/drawing/2014/main" id="{8453D2A7-7DF6-7D4B-B63A-ADF5627A0D04}"/>
              </a:ext>
            </a:extLst>
          </p:cNvPr>
          <p:cNvSpPr/>
          <p:nvPr/>
        </p:nvSpPr>
        <p:spPr>
          <a:xfrm>
            <a:off x="1307803" y="2281232"/>
            <a:ext cx="7000454" cy="861774"/>
          </a:xfrm>
          <a:prstGeom prst="rect">
            <a:avLst/>
          </a:prstGeom>
        </p:spPr>
        <p:txBody>
          <a:bodyPr wrap="square" lIns="0" tIns="0" rIns="0" bIns="0">
            <a:spAutoFit/>
          </a:bodyPr>
          <a:lstStyle/>
          <a:p>
            <a:pPr marL="11113" marR="0" lvl="0" algn="l" rtl="0">
              <a:spcBef>
                <a:spcPts val="0"/>
              </a:spcBef>
              <a:spcAft>
                <a:spcPts val="0"/>
              </a:spcAft>
              <a:buClr>
                <a:srgbClr val="262626"/>
              </a:buClr>
              <a:buSzPts val="1600"/>
            </a:pPr>
            <a:r>
              <a:rPr lang="es-ES" b="1" dirty="0">
                <a:solidFill>
                  <a:srgbClr val="7150A0"/>
                </a:solidFill>
                <a:latin typeface="Calibri" charset="0"/>
                <a:cs typeface="Calibri" charset="0"/>
                <a:sym typeface="Calibri"/>
              </a:rPr>
              <a:t>ALCANCE: </a:t>
            </a:r>
          </a:p>
          <a:p>
            <a:pPr marL="11113" marR="0" lvl="0" algn="l" rtl="0">
              <a:spcBef>
                <a:spcPts val="0"/>
              </a:spcBef>
              <a:spcAft>
                <a:spcPts val="0"/>
              </a:spcAft>
              <a:buClr>
                <a:srgbClr val="262626"/>
              </a:buClr>
              <a:buSzPts val="1600"/>
            </a:pPr>
            <a:r>
              <a:rPr lang="es-ES" dirty="0">
                <a:solidFill>
                  <a:srgbClr val="262626"/>
                </a:solidFill>
                <a:latin typeface="Calibri"/>
                <a:ea typeface="Calibri"/>
                <a:cs typeface="Calibri"/>
                <a:sym typeface="Calibri"/>
              </a:rPr>
              <a:t>Número de personas únicas que han visto las publicaciones de la página. Esta métrica muestra cuántas personas han sido expuestas al contenido. Un mayor alcance significa una mayor visibilidad de la marca.</a:t>
            </a:r>
            <a:endParaRPr lang="es-ES" dirty="0"/>
          </a:p>
        </p:txBody>
      </p:sp>
      <p:sp>
        <p:nvSpPr>
          <p:cNvPr id="37" name="Rectángulo 36">
            <a:extLst>
              <a:ext uri="{FF2B5EF4-FFF2-40B4-BE49-F238E27FC236}">
                <a16:creationId xmlns:a16="http://schemas.microsoft.com/office/drawing/2014/main" id="{A61501E0-1E28-364A-BE9C-19ADEE47BF38}"/>
              </a:ext>
            </a:extLst>
          </p:cNvPr>
          <p:cNvSpPr/>
          <p:nvPr/>
        </p:nvSpPr>
        <p:spPr>
          <a:xfrm>
            <a:off x="1307803" y="3300687"/>
            <a:ext cx="7079110" cy="861774"/>
          </a:xfrm>
          <a:prstGeom prst="rect">
            <a:avLst/>
          </a:prstGeom>
        </p:spPr>
        <p:txBody>
          <a:bodyPr wrap="square" lIns="0" tIns="0" rIns="0" bIns="0">
            <a:spAutoFit/>
          </a:bodyPr>
          <a:lstStyle/>
          <a:p>
            <a:pPr marL="11113" marR="0" lvl="0" algn="l" rtl="0">
              <a:spcBef>
                <a:spcPts val="0"/>
              </a:spcBef>
              <a:spcAft>
                <a:spcPts val="0"/>
              </a:spcAft>
              <a:buClr>
                <a:srgbClr val="262626"/>
              </a:buClr>
              <a:buSzPts val="1600"/>
            </a:pPr>
            <a:r>
              <a:rPr lang="es-ES" b="1" dirty="0">
                <a:solidFill>
                  <a:srgbClr val="7150A0"/>
                </a:solidFill>
                <a:latin typeface="Calibri" charset="0"/>
                <a:cs typeface="Calibri" charset="0"/>
                <a:sym typeface="Calibri"/>
              </a:rPr>
              <a:t>VISITAS: </a:t>
            </a:r>
          </a:p>
          <a:p>
            <a:pPr marL="11113" marR="0" lvl="0" algn="l" rtl="0">
              <a:spcBef>
                <a:spcPts val="0"/>
              </a:spcBef>
              <a:spcAft>
                <a:spcPts val="0"/>
              </a:spcAft>
              <a:buClr>
                <a:srgbClr val="262626"/>
              </a:buClr>
              <a:buSzPts val="1600"/>
            </a:pPr>
            <a:r>
              <a:rPr lang="es-ES" dirty="0">
                <a:solidFill>
                  <a:srgbClr val="262626"/>
                </a:solidFill>
                <a:latin typeface="Calibri"/>
                <a:ea typeface="Calibri"/>
                <a:cs typeface="Calibri"/>
                <a:sym typeface="Calibri"/>
              </a:rPr>
              <a:t>Número de veces que los usuarios han visitado la página de Facebook. Las visitas a la página indican el interés en explorar más contenido de la marca. Es un buen indicador del atractivo general de la página.</a:t>
            </a:r>
            <a:endParaRPr lang="es-ES" dirty="0"/>
          </a:p>
        </p:txBody>
      </p:sp>
      <p:grpSp>
        <p:nvGrpSpPr>
          <p:cNvPr id="38" name="Agrupar 16">
            <a:extLst>
              <a:ext uri="{FF2B5EF4-FFF2-40B4-BE49-F238E27FC236}">
                <a16:creationId xmlns:a16="http://schemas.microsoft.com/office/drawing/2014/main" id="{53A100D5-E9E3-1648-8F0B-88DA06466132}"/>
              </a:ext>
            </a:extLst>
          </p:cNvPr>
          <p:cNvGrpSpPr/>
          <p:nvPr/>
        </p:nvGrpSpPr>
        <p:grpSpPr>
          <a:xfrm>
            <a:off x="1023006" y="2285971"/>
            <a:ext cx="140792" cy="140258"/>
            <a:chOff x="3427964" y="2244682"/>
            <a:chExt cx="225891" cy="225034"/>
          </a:xfrm>
        </p:grpSpPr>
        <p:sp>
          <p:nvSpPr>
            <p:cNvPr id="39" name="Elipse 38">
              <a:extLst>
                <a:ext uri="{FF2B5EF4-FFF2-40B4-BE49-F238E27FC236}">
                  <a16:creationId xmlns:a16="http://schemas.microsoft.com/office/drawing/2014/main" id="{B02A4A53-542F-9641-B6B2-DE866F8675CF}"/>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0" name="Elipse 39">
              <a:extLst>
                <a:ext uri="{FF2B5EF4-FFF2-40B4-BE49-F238E27FC236}">
                  <a16:creationId xmlns:a16="http://schemas.microsoft.com/office/drawing/2014/main" id="{596FEC99-0F7B-C747-AB59-60D7F3F5779E}"/>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41" name="Agrupar 26">
            <a:extLst>
              <a:ext uri="{FF2B5EF4-FFF2-40B4-BE49-F238E27FC236}">
                <a16:creationId xmlns:a16="http://schemas.microsoft.com/office/drawing/2014/main" id="{0C65448F-C33E-F141-A6BA-1725C328E193}"/>
              </a:ext>
            </a:extLst>
          </p:cNvPr>
          <p:cNvGrpSpPr/>
          <p:nvPr/>
        </p:nvGrpSpPr>
        <p:grpSpPr>
          <a:xfrm>
            <a:off x="1023006" y="3316661"/>
            <a:ext cx="140792" cy="140258"/>
            <a:chOff x="3427964" y="2244682"/>
            <a:chExt cx="225891" cy="225034"/>
          </a:xfrm>
        </p:grpSpPr>
        <p:sp>
          <p:nvSpPr>
            <p:cNvPr id="42" name="Elipse 41">
              <a:extLst>
                <a:ext uri="{FF2B5EF4-FFF2-40B4-BE49-F238E27FC236}">
                  <a16:creationId xmlns:a16="http://schemas.microsoft.com/office/drawing/2014/main" id="{611D8BDB-C6C8-7F4B-89A5-B23E5F84D185}"/>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3" name="Elipse 42">
              <a:extLst>
                <a:ext uri="{FF2B5EF4-FFF2-40B4-BE49-F238E27FC236}">
                  <a16:creationId xmlns:a16="http://schemas.microsoft.com/office/drawing/2014/main" id="{4322AC93-B8E9-214C-9A72-B733AFC2F1D5}"/>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44" name="Agrupar 29">
            <a:extLst>
              <a:ext uri="{FF2B5EF4-FFF2-40B4-BE49-F238E27FC236}">
                <a16:creationId xmlns:a16="http://schemas.microsoft.com/office/drawing/2014/main" id="{4D31FCDD-E98A-1643-8F8B-55F42002B806}"/>
              </a:ext>
            </a:extLst>
          </p:cNvPr>
          <p:cNvGrpSpPr/>
          <p:nvPr/>
        </p:nvGrpSpPr>
        <p:grpSpPr>
          <a:xfrm>
            <a:off x="1023006" y="1307825"/>
            <a:ext cx="140792" cy="140258"/>
            <a:chOff x="3427964" y="2244682"/>
            <a:chExt cx="225891" cy="225034"/>
          </a:xfrm>
        </p:grpSpPr>
        <p:sp>
          <p:nvSpPr>
            <p:cNvPr id="45" name="Elipse 44">
              <a:extLst>
                <a:ext uri="{FF2B5EF4-FFF2-40B4-BE49-F238E27FC236}">
                  <a16:creationId xmlns:a16="http://schemas.microsoft.com/office/drawing/2014/main" id="{2AD6ED35-BAFD-FF4F-9037-17DED4997F3F}"/>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6" name="Elipse 45">
              <a:extLst>
                <a:ext uri="{FF2B5EF4-FFF2-40B4-BE49-F238E27FC236}">
                  <a16:creationId xmlns:a16="http://schemas.microsoft.com/office/drawing/2014/main" id="{1F2C8E97-163F-C843-8127-C4D991EFCE7E}"/>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65" name="Rectángulo 64">
            <a:extLst>
              <a:ext uri="{FF2B5EF4-FFF2-40B4-BE49-F238E27FC236}">
                <a16:creationId xmlns:a16="http://schemas.microsoft.com/office/drawing/2014/main" id="{770C9DE1-60B8-6147-80F0-815D85F411E2}"/>
              </a:ext>
            </a:extLst>
          </p:cNvPr>
          <p:cNvSpPr/>
          <p:nvPr/>
        </p:nvSpPr>
        <p:spPr>
          <a:xfrm>
            <a:off x="503238" y="4241084"/>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04</a:t>
            </a:r>
            <a:endParaRPr lang="es-PE" sz="2800" b="1" dirty="0">
              <a:solidFill>
                <a:srgbClr val="7150A0"/>
              </a:solidFill>
              <a:latin typeface="Calibri" charset="0"/>
              <a:ea typeface="Calibri" charset="0"/>
              <a:cs typeface="Calibri" charset="0"/>
            </a:endParaRPr>
          </a:p>
        </p:txBody>
      </p:sp>
      <p:sp>
        <p:nvSpPr>
          <p:cNvPr id="66" name="Rectángulo 65">
            <a:extLst>
              <a:ext uri="{FF2B5EF4-FFF2-40B4-BE49-F238E27FC236}">
                <a16:creationId xmlns:a16="http://schemas.microsoft.com/office/drawing/2014/main" id="{FA50E7AF-C16E-EB47-9C56-CFF3A3F790C2}"/>
              </a:ext>
            </a:extLst>
          </p:cNvPr>
          <p:cNvSpPr/>
          <p:nvPr/>
        </p:nvSpPr>
        <p:spPr>
          <a:xfrm>
            <a:off x="1307803" y="4333952"/>
            <a:ext cx="7079110" cy="861774"/>
          </a:xfrm>
          <a:prstGeom prst="rect">
            <a:avLst/>
          </a:prstGeom>
        </p:spPr>
        <p:txBody>
          <a:bodyPr wrap="square" lIns="0" tIns="0" rIns="0" bIns="0">
            <a:spAutoFit/>
          </a:bodyPr>
          <a:lstStyle/>
          <a:p>
            <a:pPr marL="11113" marR="0" lvl="0" algn="l" rtl="0">
              <a:spcBef>
                <a:spcPts val="0"/>
              </a:spcBef>
              <a:spcAft>
                <a:spcPts val="0"/>
              </a:spcAft>
              <a:buClr>
                <a:srgbClr val="262626"/>
              </a:buClr>
              <a:buSzPts val="1600"/>
            </a:pPr>
            <a:r>
              <a:rPr lang="es-ES" b="1" dirty="0">
                <a:solidFill>
                  <a:srgbClr val="7150A0"/>
                </a:solidFill>
                <a:latin typeface="Calibri" charset="0"/>
                <a:cs typeface="Calibri" charset="0"/>
                <a:sym typeface="Calibri"/>
              </a:rPr>
              <a:t>PUBLICACIONES: </a:t>
            </a:r>
          </a:p>
          <a:p>
            <a:pPr marL="11113" marR="0" lvl="0" algn="l" rtl="0">
              <a:spcBef>
                <a:spcPts val="0"/>
              </a:spcBef>
              <a:spcAft>
                <a:spcPts val="0"/>
              </a:spcAft>
              <a:buClr>
                <a:srgbClr val="262626"/>
              </a:buClr>
              <a:buSzPts val="1600"/>
            </a:pPr>
            <a:r>
              <a:rPr lang="es-ES" dirty="0">
                <a:solidFill>
                  <a:srgbClr val="262626"/>
                </a:solidFill>
                <a:latin typeface="Calibri"/>
                <a:ea typeface="Calibri"/>
                <a:cs typeface="Calibri"/>
                <a:sym typeface="Calibri"/>
              </a:rPr>
              <a:t>Cantidad y tipo de contenido publicado en la página, incluyendo texto, imágenes, videos y enlaces. La variedad y frecuencia de las publicaciones pueden afectar el compromiso y el alcance de la página. Es crucial mantener una estrategia de contenido regular y variada.</a:t>
            </a:r>
            <a:endParaRPr lang="es-ES" dirty="0"/>
          </a:p>
        </p:txBody>
      </p:sp>
      <p:grpSp>
        <p:nvGrpSpPr>
          <p:cNvPr id="67" name="Agrupar 26">
            <a:extLst>
              <a:ext uri="{FF2B5EF4-FFF2-40B4-BE49-F238E27FC236}">
                <a16:creationId xmlns:a16="http://schemas.microsoft.com/office/drawing/2014/main" id="{FD9FDBAE-F054-BF4C-BFAD-30AA34C4BC45}"/>
              </a:ext>
            </a:extLst>
          </p:cNvPr>
          <p:cNvGrpSpPr/>
          <p:nvPr/>
        </p:nvGrpSpPr>
        <p:grpSpPr>
          <a:xfrm>
            <a:off x="1023006" y="4349926"/>
            <a:ext cx="140792" cy="140258"/>
            <a:chOff x="3427964" y="2244682"/>
            <a:chExt cx="225891" cy="225034"/>
          </a:xfrm>
        </p:grpSpPr>
        <p:sp>
          <p:nvSpPr>
            <p:cNvPr id="68" name="Elipse 67">
              <a:extLst>
                <a:ext uri="{FF2B5EF4-FFF2-40B4-BE49-F238E27FC236}">
                  <a16:creationId xmlns:a16="http://schemas.microsoft.com/office/drawing/2014/main" id="{3D36637E-12E0-3046-A3D8-CA7AA5660A68}"/>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9" name="Elipse 68">
              <a:extLst>
                <a:ext uri="{FF2B5EF4-FFF2-40B4-BE49-F238E27FC236}">
                  <a16:creationId xmlns:a16="http://schemas.microsoft.com/office/drawing/2014/main" id="{88C795C1-651F-5F4A-9A0E-96F4C21F52A3}"/>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4" name="Rectangle 5">
            <a:extLst>
              <a:ext uri="{FF2B5EF4-FFF2-40B4-BE49-F238E27FC236}">
                <a16:creationId xmlns:a16="http://schemas.microsoft.com/office/drawing/2014/main" id="{27F2BB9A-2164-804B-8AF9-CE5CB50C1ABF}"/>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DISEÑO DE MÉTRICAS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5" name="Rectángulo 4">
            <a:extLst>
              <a:ext uri="{FF2B5EF4-FFF2-40B4-BE49-F238E27FC236}">
                <a16:creationId xmlns:a16="http://schemas.microsoft.com/office/drawing/2014/main" id="{0B4F1FA9-4400-CA4C-A188-F90B8EDB3587}"/>
              </a:ext>
            </a:extLst>
          </p:cNvPr>
          <p:cNvSpPr/>
          <p:nvPr/>
        </p:nvSpPr>
        <p:spPr>
          <a:xfrm>
            <a:off x="1307802" y="1290680"/>
            <a:ext cx="7000455" cy="430887"/>
          </a:xfrm>
          <a:prstGeom prst="rect">
            <a:avLst/>
          </a:prstGeom>
        </p:spPr>
        <p:txBody>
          <a:bodyPr wrap="square" lIns="0" tIns="0" rIns="0" bIns="0">
            <a:spAutoFit/>
          </a:bodyPr>
          <a:lstStyle/>
          <a:p>
            <a:pPr marL="11113" marR="0" lvl="0" algn="l" rtl="0">
              <a:spcBef>
                <a:spcPts val="0"/>
              </a:spcBef>
              <a:spcAft>
                <a:spcPts val="0"/>
              </a:spcAft>
              <a:buClr>
                <a:srgbClr val="262626"/>
              </a:buClr>
              <a:buSzPts val="1600"/>
            </a:pPr>
            <a:r>
              <a:rPr lang="es-ES" b="1" dirty="0">
                <a:solidFill>
                  <a:srgbClr val="7150A0"/>
                </a:solidFill>
                <a:latin typeface="Calibri" charset="0"/>
                <a:cs typeface="Calibri" charset="0"/>
                <a:sym typeface="Calibri"/>
              </a:rPr>
              <a:t>USUARIOS ACTIVOS DIARIOS/SEMANALES (DAU/WAU): </a:t>
            </a:r>
          </a:p>
          <a:p>
            <a:pPr marL="11113" marR="0" lvl="0" algn="l" rtl="0">
              <a:spcBef>
                <a:spcPts val="0"/>
              </a:spcBef>
              <a:spcAft>
                <a:spcPts val="0"/>
              </a:spcAft>
              <a:buClr>
                <a:srgbClr val="262626"/>
              </a:buClr>
              <a:buSzPts val="1600"/>
            </a:pPr>
            <a:r>
              <a:rPr lang="es-ES" sz="1400" dirty="0">
                <a:solidFill>
                  <a:srgbClr val="262626"/>
                </a:solidFill>
                <a:latin typeface="Calibri"/>
                <a:ea typeface="Calibri"/>
                <a:cs typeface="Calibri"/>
                <a:sym typeface="Calibri"/>
              </a:rPr>
              <a:t>Mide la cantidad de usuarios únicos que interactúan con la marca diariamente o semanalmente.</a:t>
            </a:r>
          </a:p>
        </p:txBody>
      </p:sp>
      <p:sp>
        <p:nvSpPr>
          <p:cNvPr id="6" name="Rectángulo 5">
            <a:extLst>
              <a:ext uri="{FF2B5EF4-FFF2-40B4-BE49-F238E27FC236}">
                <a16:creationId xmlns:a16="http://schemas.microsoft.com/office/drawing/2014/main" id="{42868416-B48F-174B-BC5B-69DC68BA52D6}"/>
              </a:ext>
            </a:extLst>
          </p:cNvPr>
          <p:cNvSpPr/>
          <p:nvPr/>
        </p:nvSpPr>
        <p:spPr>
          <a:xfrm>
            <a:off x="503238" y="1186454"/>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7" name="Conector recto 6">
            <a:extLst>
              <a:ext uri="{FF2B5EF4-FFF2-40B4-BE49-F238E27FC236}">
                <a16:creationId xmlns:a16="http://schemas.microsoft.com/office/drawing/2014/main" id="{77ED6EFF-7987-3342-A893-4CB721963FD7}"/>
              </a:ext>
            </a:extLst>
          </p:cNvPr>
          <p:cNvCxnSpPr>
            <a:cxnSpLocks/>
            <a:stCxn id="19" idx="4"/>
            <a:endCxn id="16" idx="4"/>
          </p:cNvCxnSpPr>
          <p:nvPr/>
        </p:nvCxnSpPr>
        <p:spPr>
          <a:xfrm>
            <a:off x="1093402" y="1448083"/>
            <a:ext cx="0" cy="1126928"/>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6520D29-4BD4-DF46-8F06-6531512B5E2C}"/>
              </a:ext>
            </a:extLst>
          </p:cNvPr>
          <p:cNvSpPr/>
          <p:nvPr/>
        </p:nvSpPr>
        <p:spPr>
          <a:xfrm>
            <a:off x="503238" y="1758751"/>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9" name="Rectángulo 8">
            <a:extLst>
              <a:ext uri="{FF2B5EF4-FFF2-40B4-BE49-F238E27FC236}">
                <a16:creationId xmlns:a16="http://schemas.microsoft.com/office/drawing/2014/main" id="{0F210470-1336-D840-95E3-411BB596685E}"/>
              </a:ext>
            </a:extLst>
          </p:cNvPr>
          <p:cNvSpPr/>
          <p:nvPr/>
        </p:nvSpPr>
        <p:spPr>
          <a:xfrm>
            <a:off x="503238" y="2325911"/>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10" name="Rectángulo 9">
            <a:extLst>
              <a:ext uri="{FF2B5EF4-FFF2-40B4-BE49-F238E27FC236}">
                <a16:creationId xmlns:a16="http://schemas.microsoft.com/office/drawing/2014/main" id="{4CD80B7C-8040-FE44-B9D0-51BA596CB4A6}"/>
              </a:ext>
            </a:extLst>
          </p:cNvPr>
          <p:cNvSpPr/>
          <p:nvPr/>
        </p:nvSpPr>
        <p:spPr>
          <a:xfrm>
            <a:off x="1307802" y="1862854"/>
            <a:ext cx="7367885" cy="430887"/>
          </a:xfrm>
          <a:prstGeom prst="rect">
            <a:avLst/>
          </a:prstGeom>
        </p:spPr>
        <p:txBody>
          <a:bodyPr wrap="square" lIns="0" tIns="0" rIns="0" bIns="0">
            <a:spAutoFit/>
          </a:bodyPr>
          <a:lstStyle/>
          <a:p>
            <a:pPr marL="11113" marR="0" lvl="0" algn="l" rtl="0">
              <a:spcBef>
                <a:spcPts val="0"/>
              </a:spcBef>
              <a:spcAft>
                <a:spcPts val="0"/>
              </a:spcAft>
              <a:buClr>
                <a:srgbClr val="262626"/>
              </a:buClr>
              <a:buSzPts val="1600"/>
            </a:pPr>
            <a:r>
              <a:rPr lang="es-ES" b="1" dirty="0">
                <a:solidFill>
                  <a:srgbClr val="7150A0"/>
                </a:solidFill>
                <a:latin typeface="Calibri" charset="0"/>
                <a:cs typeface="Calibri" charset="0"/>
                <a:sym typeface="Calibri"/>
              </a:rPr>
              <a:t>TASA DE RETENCIÓN: </a:t>
            </a:r>
          </a:p>
          <a:p>
            <a:pPr marL="11113" marR="0" lvl="0" algn="l" rtl="0">
              <a:spcBef>
                <a:spcPts val="0"/>
              </a:spcBef>
              <a:spcAft>
                <a:spcPts val="0"/>
              </a:spcAft>
              <a:buClr>
                <a:srgbClr val="262626"/>
              </a:buClr>
              <a:buSzPts val="1600"/>
            </a:pPr>
            <a:r>
              <a:rPr lang="es-ES" sz="1400" dirty="0">
                <a:solidFill>
                  <a:srgbClr val="262626"/>
                </a:solidFill>
                <a:latin typeface="Calibri"/>
                <a:ea typeface="Calibri"/>
                <a:cs typeface="Calibri"/>
                <a:sym typeface="Calibri"/>
              </a:rPr>
              <a:t>Porcentaje de usuarios que continúan interactuando con la marca después de su primera exposición.</a:t>
            </a:r>
          </a:p>
        </p:txBody>
      </p:sp>
      <p:sp>
        <p:nvSpPr>
          <p:cNvPr id="11" name="Rectángulo 10">
            <a:extLst>
              <a:ext uri="{FF2B5EF4-FFF2-40B4-BE49-F238E27FC236}">
                <a16:creationId xmlns:a16="http://schemas.microsoft.com/office/drawing/2014/main" id="{9A5D0361-553F-C44E-94D0-F0E2A7D56825}"/>
              </a:ext>
            </a:extLst>
          </p:cNvPr>
          <p:cNvSpPr/>
          <p:nvPr/>
        </p:nvSpPr>
        <p:spPr>
          <a:xfrm>
            <a:off x="1307802" y="2418779"/>
            <a:ext cx="7192141" cy="646331"/>
          </a:xfrm>
          <a:prstGeom prst="rect">
            <a:avLst/>
          </a:prstGeom>
        </p:spPr>
        <p:txBody>
          <a:bodyPr wrap="square" lIns="0" tIns="0" rIns="0" bIns="0">
            <a:spAutoFit/>
          </a:bodyPr>
          <a:lstStyle/>
          <a:p>
            <a:pPr marL="11113" marR="0" lvl="0" algn="l" rtl="0">
              <a:spcBef>
                <a:spcPts val="0"/>
              </a:spcBef>
              <a:spcAft>
                <a:spcPts val="0"/>
              </a:spcAft>
              <a:buClr>
                <a:srgbClr val="262626"/>
              </a:buClr>
              <a:buSzPts val="1600"/>
            </a:pPr>
            <a:r>
              <a:rPr lang="es-ES" b="1" dirty="0">
                <a:solidFill>
                  <a:srgbClr val="7150A0"/>
                </a:solidFill>
                <a:latin typeface="Calibri" charset="0"/>
                <a:cs typeface="Calibri" charset="0"/>
                <a:sym typeface="Calibri"/>
              </a:rPr>
              <a:t>Tasa de Conversión: </a:t>
            </a:r>
          </a:p>
          <a:p>
            <a:pPr marL="11113" marR="0" lvl="0" algn="l" rtl="0">
              <a:spcBef>
                <a:spcPts val="0"/>
              </a:spcBef>
              <a:spcAft>
                <a:spcPts val="0"/>
              </a:spcAft>
              <a:buClr>
                <a:srgbClr val="262626"/>
              </a:buClr>
              <a:buSzPts val="1600"/>
            </a:pPr>
            <a:r>
              <a:rPr lang="es-ES" sz="1400" dirty="0">
                <a:solidFill>
                  <a:srgbClr val="262626"/>
                </a:solidFill>
                <a:latin typeface="Calibri"/>
                <a:ea typeface="Calibri"/>
                <a:cs typeface="Calibri"/>
                <a:sym typeface="Calibri"/>
              </a:rPr>
              <a:t>Porcentaje de usuarios que realizan una acción deseada (por ejemplo, visita al sitio web, clic en </a:t>
            </a:r>
            <a:br>
              <a:rPr lang="es-ES" sz="1400" dirty="0">
                <a:solidFill>
                  <a:srgbClr val="262626"/>
                </a:solidFill>
                <a:latin typeface="Calibri"/>
                <a:ea typeface="Calibri"/>
                <a:cs typeface="Calibri"/>
                <a:sym typeface="Calibri"/>
              </a:rPr>
            </a:br>
            <a:r>
              <a:rPr lang="es-ES" sz="1400" dirty="0">
                <a:solidFill>
                  <a:srgbClr val="262626"/>
                </a:solidFill>
                <a:latin typeface="Calibri"/>
                <a:ea typeface="Calibri"/>
                <a:cs typeface="Calibri"/>
                <a:sym typeface="Calibri"/>
              </a:rPr>
              <a:t>un anuncio).</a:t>
            </a:r>
            <a:endParaRPr lang="es-ES" sz="1400" dirty="0"/>
          </a:p>
        </p:txBody>
      </p:sp>
      <p:grpSp>
        <p:nvGrpSpPr>
          <p:cNvPr id="12" name="Agrupar 16">
            <a:extLst>
              <a:ext uri="{FF2B5EF4-FFF2-40B4-BE49-F238E27FC236}">
                <a16:creationId xmlns:a16="http://schemas.microsoft.com/office/drawing/2014/main" id="{BAA48A02-374C-D244-BB3F-B658368409B3}"/>
              </a:ext>
            </a:extLst>
          </p:cNvPr>
          <p:cNvGrpSpPr/>
          <p:nvPr/>
        </p:nvGrpSpPr>
        <p:grpSpPr>
          <a:xfrm>
            <a:off x="1023006" y="1867593"/>
            <a:ext cx="140792" cy="140258"/>
            <a:chOff x="3427964" y="2244682"/>
            <a:chExt cx="225891" cy="225034"/>
          </a:xfrm>
        </p:grpSpPr>
        <p:sp>
          <p:nvSpPr>
            <p:cNvPr id="13" name="Elipse 12">
              <a:extLst>
                <a:ext uri="{FF2B5EF4-FFF2-40B4-BE49-F238E27FC236}">
                  <a16:creationId xmlns:a16="http://schemas.microsoft.com/office/drawing/2014/main" id="{1554503D-03DA-9C4C-B46E-9B95FBD386B9}"/>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Elipse 13">
              <a:extLst>
                <a:ext uri="{FF2B5EF4-FFF2-40B4-BE49-F238E27FC236}">
                  <a16:creationId xmlns:a16="http://schemas.microsoft.com/office/drawing/2014/main" id="{4A5A9321-16AA-9E49-9FF8-6D436095CB9F}"/>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5" name="Agrupar 26">
            <a:extLst>
              <a:ext uri="{FF2B5EF4-FFF2-40B4-BE49-F238E27FC236}">
                <a16:creationId xmlns:a16="http://schemas.microsoft.com/office/drawing/2014/main" id="{592D5C9C-CDD8-A84D-80E6-34D5500EDF8D}"/>
              </a:ext>
            </a:extLst>
          </p:cNvPr>
          <p:cNvGrpSpPr/>
          <p:nvPr/>
        </p:nvGrpSpPr>
        <p:grpSpPr>
          <a:xfrm>
            <a:off x="1023006" y="2434753"/>
            <a:ext cx="140792" cy="140258"/>
            <a:chOff x="3427964" y="2244682"/>
            <a:chExt cx="225891" cy="225034"/>
          </a:xfrm>
        </p:grpSpPr>
        <p:sp>
          <p:nvSpPr>
            <p:cNvPr id="16" name="Elipse 15">
              <a:extLst>
                <a:ext uri="{FF2B5EF4-FFF2-40B4-BE49-F238E27FC236}">
                  <a16:creationId xmlns:a16="http://schemas.microsoft.com/office/drawing/2014/main" id="{11D7E071-D9CD-0D45-B8E7-628E47158D25}"/>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Elipse 16">
              <a:extLst>
                <a:ext uri="{FF2B5EF4-FFF2-40B4-BE49-F238E27FC236}">
                  <a16:creationId xmlns:a16="http://schemas.microsoft.com/office/drawing/2014/main" id="{2C094961-90D7-A347-81D6-3E3119A83C90}"/>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18" name="Agrupar 29">
            <a:extLst>
              <a:ext uri="{FF2B5EF4-FFF2-40B4-BE49-F238E27FC236}">
                <a16:creationId xmlns:a16="http://schemas.microsoft.com/office/drawing/2014/main" id="{BD5AE8DF-2C87-1140-ACDB-322C3DF44427}"/>
              </a:ext>
            </a:extLst>
          </p:cNvPr>
          <p:cNvGrpSpPr/>
          <p:nvPr/>
        </p:nvGrpSpPr>
        <p:grpSpPr>
          <a:xfrm>
            <a:off x="1023006" y="1307825"/>
            <a:ext cx="140792" cy="140258"/>
            <a:chOff x="3427964" y="2244682"/>
            <a:chExt cx="225891" cy="225034"/>
          </a:xfrm>
        </p:grpSpPr>
        <p:sp>
          <p:nvSpPr>
            <p:cNvPr id="19" name="Elipse 18">
              <a:extLst>
                <a:ext uri="{FF2B5EF4-FFF2-40B4-BE49-F238E27FC236}">
                  <a16:creationId xmlns:a16="http://schemas.microsoft.com/office/drawing/2014/main" id="{1C44305D-7154-A24E-89BD-B9C1D0AE7751}"/>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Elipse 19">
              <a:extLst>
                <a:ext uri="{FF2B5EF4-FFF2-40B4-BE49-F238E27FC236}">
                  <a16:creationId xmlns:a16="http://schemas.microsoft.com/office/drawing/2014/main" id="{56481F44-1454-F742-BB7C-22EC251B0A85}"/>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6" name="Google Shape;145;p15">
            <a:extLst>
              <a:ext uri="{FF2B5EF4-FFF2-40B4-BE49-F238E27FC236}">
                <a16:creationId xmlns:a16="http://schemas.microsoft.com/office/drawing/2014/main" id="{98034753-888B-9849-93EC-3C0F4A7C3D67}"/>
              </a:ext>
            </a:extLst>
          </p:cNvPr>
          <p:cNvSpPr txBox="1"/>
          <p:nvPr/>
        </p:nvSpPr>
        <p:spPr>
          <a:xfrm>
            <a:off x="511340" y="911845"/>
            <a:ext cx="3889377"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ES" sz="1600" b="1" dirty="0">
                <a:solidFill>
                  <a:srgbClr val="262626"/>
                </a:solidFill>
                <a:latin typeface="Calibri"/>
                <a:ea typeface="Calibri"/>
                <a:cs typeface="Calibri"/>
                <a:sym typeface="Calibri"/>
              </a:rPr>
              <a:t>TIPOS DE MÉTRICAS - Métricas de Tracción:</a:t>
            </a:r>
            <a:endParaRPr dirty="0"/>
          </a:p>
        </p:txBody>
      </p:sp>
      <p:sp>
        <p:nvSpPr>
          <p:cNvPr id="28" name="Rectángulo 27">
            <a:extLst>
              <a:ext uri="{FF2B5EF4-FFF2-40B4-BE49-F238E27FC236}">
                <a16:creationId xmlns:a16="http://schemas.microsoft.com/office/drawing/2014/main" id="{C2CA1E84-8528-A44B-AA95-F611CFBF3BFF}"/>
              </a:ext>
            </a:extLst>
          </p:cNvPr>
          <p:cNvSpPr/>
          <p:nvPr/>
        </p:nvSpPr>
        <p:spPr>
          <a:xfrm>
            <a:off x="1307802" y="3598166"/>
            <a:ext cx="7000455" cy="430887"/>
          </a:xfrm>
          <a:prstGeom prst="rect">
            <a:avLst/>
          </a:prstGeom>
        </p:spPr>
        <p:txBody>
          <a:bodyPr wrap="square" lIns="0" tIns="0" rIns="0" bIns="0">
            <a:spAutoFit/>
          </a:bodyPr>
          <a:lstStyle/>
          <a:p>
            <a:pPr marL="11113">
              <a:buClr>
                <a:srgbClr val="262626"/>
              </a:buClr>
              <a:buSzPts val="1600"/>
            </a:pPr>
            <a:r>
              <a:rPr lang="es-PE" b="1" dirty="0">
                <a:solidFill>
                  <a:srgbClr val="7150A0"/>
                </a:solidFill>
                <a:latin typeface="Calibri" charset="0"/>
                <a:cs typeface="Calibri" charset="0"/>
                <a:sym typeface="Calibri"/>
              </a:rPr>
              <a:t>NET PROMOTER SCORE (NPS):</a:t>
            </a:r>
          </a:p>
          <a:p>
            <a:pPr marL="11113" marR="0" lvl="0" algn="l" rtl="0">
              <a:spcBef>
                <a:spcPts val="0"/>
              </a:spcBef>
              <a:spcAft>
                <a:spcPts val="0"/>
              </a:spcAft>
              <a:buClr>
                <a:srgbClr val="262626"/>
              </a:buClr>
              <a:buSzPts val="1600"/>
            </a:pPr>
            <a:r>
              <a:rPr lang="es-PE" sz="1400" dirty="0">
                <a:solidFill>
                  <a:srgbClr val="262626"/>
                </a:solidFill>
                <a:latin typeface="Calibri"/>
                <a:ea typeface="Calibri"/>
                <a:cs typeface="Calibri"/>
                <a:sym typeface="Calibri"/>
              </a:rPr>
              <a:t>Índice que mide la lealtad del cliente basándose en la pregunta de recomendación.</a:t>
            </a:r>
          </a:p>
        </p:txBody>
      </p:sp>
      <p:sp>
        <p:nvSpPr>
          <p:cNvPr id="29" name="Rectángulo 28">
            <a:extLst>
              <a:ext uri="{FF2B5EF4-FFF2-40B4-BE49-F238E27FC236}">
                <a16:creationId xmlns:a16="http://schemas.microsoft.com/office/drawing/2014/main" id="{8DCEB15F-81AB-2840-A3DC-7888C36D44D5}"/>
              </a:ext>
            </a:extLst>
          </p:cNvPr>
          <p:cNvSpPr/>
          <p:nvPr/>
        </p:nvSpPr>
        <p:spPr>
          <a:xfrm>
            <a:off x="503238" y="3493940"/>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30" name="Conector recto 29">
            <a:extLst>
              <a:ext uri="{FF2B5EF4-FFF2-40B4-BE49-F238E27FC236}">
                <a16:creationId xmlns:a16="http://schemas.microsoft.com/office/drawing/2014/main" id="{D054F8B7-7DE1-BA45-BC22-924C06AB5108}"/>
              </a:ext>
            </a:extLst>
          </p:cNvPr>
          <p:cNvCxnSpPr>
            <a:cxnSpLocks/>
            <a:stCxn id="42" idx="4"/>
            <a:endCxn id="39" idx="4"/>
          </p:cNvCxnSpPr>
          <p:nvPr/>
        </p:nvCxnSpPr>
        <p:spPr>
          <a:xfrm>
            <a:off x="1093402" y="3755569"/>
            <a:ext cx="0" cy="1126928"/>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31" name="Rectángulo 30">
            <a:extLst>
              <a:ext uri="{FF2B5EF4-FFF2-40B4-BE49-F238E27FC236}">
                <a16:creationId xmlns:a16="http://schemas.microsoft.com/office/drawing/2014/main" id="{BA47F03F-F6D8-E84B-9AEC-DA0E8238B0A3}"/>
              </a:ext>
            </a:extLst>
          </p:cNvPr>
          <p:cNvSpPr/>
          <p:nvPr/>
        </p:nvSpPr>
        <p:spPr>
          <a:xfrm>
            <a:off x="503238" y="4066237"/>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32" name="Rectángulo 31">
            <a:extLst>
              <a:ext uri="{FF2B5EF4-FFF2-40B4-BE49-F238E27FC236}">
                <a16:creationId xmlns:a16="http://schemas.microsoft.com/office/drawing/2014/main" id="{EF2727DF-4B86-2448-8987-60CD5D53E352}"/>
              </a:ext>
            </a:extLst>
          </p:cNvPr>
          <p:cNvSpPr/>
          <p:nvPr/>
        </p:nvSpPr>
        <p:spPr>
          <a:xfrm>
            <a:off x="503238" y="4633397"/>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33" name="Rectángulo 32">
            <a:extLst>
              <a:ext uri="{FF2B5EF4-FFF2-40B4-BE49-F238E27FC236}">
                <a16:creationId xmlns:a16="http://schemas.microsoft.com/office/drawing/2014/main" id="{B2503B33-393B-0B4B-BEF4-143421D298AA}"/>
              </a:ext>
            </a:extLst>
          </p:cNvPr>
          <p:cNvSpPr/>
          <p:nvPr/>
        </p:nvSpPr>
        <p:spPr>
          <a:xfrm>
            <a:off x="1307802" y="4170340"/>
            <a:ext cx="7367885" cy="430887"/>
          </a:xfrm>
          <a:prstGeom prst="rect">
            <a:avLst/>
          </a:prstGeom>
        </p:spPr>
        <p:txBody>
          <a:bodyPr wrap="square" lIns="0" tIns="0" rIns="0" bIns="0">
            <a:spAutoFit/>
          </a:bodyPr>
          <a:lstStyle/>
          <a:p>
            <a:pPr marL="11113" lvl="0">
              <a:buClr>
                <a:srgbClr val="262626"/>
              </a:buClr>
              <a:buSzPts val="1600"/>
            </a:pPr>
            <a:r>
              <a:rPr lang="es-ES" b="1" dirty="0">
                <a:solidFill>
                  <a:srgbClr val="7150A0"/>
                </a:solidFill>
                <a:latin typeface="Calibri" charset="0"/>
                <a:cs typeface="Calibri" charset="0"/>
                <a:sym typeface="Calibri"/>
              </a:rPr>
              <a:t>TASA DE CHURN: </a:t>
            </a:r>
          </a:p>
          <a:p>
            <a:pPr marL="11113" marR="0" lvl="0" algn="l" rtl="0">
              <a:spcBef>
                <a:spcPts val="0"/>
              </a:spcBef>
              <a:spcAft>
                <a:spcPts val="0"/>
              </a:spcAft>
              <a:buClr>
                <a:srgbClr val="262626"/>
              </a:buClr>
              <a:buSzPts val="1600"/>
            </a:pPr>
            <a:r>
              <a:rPr lang="es-ES" sz="1400" dirty="0">
                <a:solidFill>
                  <a:srgbClr val="262626"/>
                </a:solidFill>
                <a:latin typeface="Calibri"/>
                <a:ea typeface="Calibri"/>
                <a:cs typeface="Calibri"/>
                <a:sym typeface="Calibri"/>
              </a:rPr>
              <a:t>Porcentaje de usuarios que dejan de interactuar con la marca.</a:t>
            </a:r>
          </a:p>
        </p:txBody>
      </p:sp>
      <p:sp>
        <p:nvSpPr>
          <p:cNvPr id="34" name="Rectángulo 33">
            <a:extLst>
              <a:ext uri="{FF2B5EF4-FFF2-40B4-BE49-F238E27FC236}">
                <a16:creationId xmlns:a16="http://schemas.microsoft.com/office/drawing/2014/main" id="{254C8E25-6888-9240-BDEC-2DE6409C06E1}"/>
              </a:ext>
            </a:extLst>
          </p:cNvPr>
          <p:cNvSpPr/>
          <p:nvPr/>
        </p:nvSpPr>
        <p:spPr>
          <a:xfrm>
            <a:off x="1307802" y="4726265"/>
            <a:ext cx="7192141" cy="430887"/>
          </a:xfrm>
          <a:prstGeom prst="rect">
            <a:avLst/>
          </a:prstGeom>
        </p:spPr>
        <p:txBody>
          <a:bodyPr wrap="square" lIns="0" tIns="0" rIns="0" bIns="0">
            <a:spAutoFit/>
          </a:bodyPr>
          <a:lstStyle/>
          <a:p>
            <a:pPr marL="11113" marR="0" lvl="0" algn="l" rtl="0">
              <a:spcBef>
                <a:spcPts val="0"/>
              </a:spcBef>
              <a:spcAft>
                <a:spcPts val="0"/>
              </a:spcAft>
              <a:buClr>
                <a:srgbClr val="262626"/>
              </a:buClr>
              <a:buSzPts val="1600"/>
            </a:pPr>
            <a:r>
              <a:rPr lang="es-ES" b="1" dirty="0">
                <a:solidFill>
                  <a:srgbClr val="7150A0"/>
                </a:solidFill>
                <a:latin typeface="Calibri" charset="0"/>
                <a:cs typeface="Calibri" charset="0"/>
                <a:sym typeface="Calibri"/>
              </a:rPr>
              <a:t>VALOR DEL CICLO DE VIDA DEL CLIENTE (CLV): </a:t>
            </a:r>
          </a:p>
          <a:p>
            <a:pPr marL="11113" marR="0" lvl="0" algn="l" rtl="0">
              <a:spcBef>
                <a:spcPts val="0"/>
              </a:spcBef>
              <a:spcAft>
                <a:spcPts val="0"/>
              </a:spcAft>
              <a:buClr>
                <a:srgbClr val="262626"/>
              </a:buClr>
              <a:buSzPts val="1600"/>
            </a:pPr>
            <a:r>
              <a:rPr lang="es-ES" sz="1400" dirty="0">
                <a:solidFill>
                  <a:srgbClr val="262626"/>
                </a:solidFill>
                <a:latin typeface="Calibri"/>
                <a:ea typeface="Calibri"/>
                <a:cs typeface="Calibri"/>
                <a:sym typeface="Calibri"/>
              </a:rPr>
              <a:t>Ingreso promedio generado por un cliente a lo largo de su relación con la marca.</a:t>
            </a:r>
            <a:endParaRPr lang="es-ES" sz="1400" dirty="0"/>
          </a:p>
        </p:txBody>
      </p:sp>
      <p:grpSp>
        <p:nvGrpSpPr>
          <p:cNvPr id="35" name="Agrupar 16">
            <a:extLst>
              <a:ext uri="{FF2B5EF4-FFF2-40B4-BE49-F238E27FC236}">
                <a16:creationId xmlns:a16="http://schemas.microsoft.com/office/drawing/2014/main" id="{F036A4A1-DFFD-A84D-A1A2-5292C281A691}"/>
              </a:ext>
            </a:extLst>
          </p:cNvPr>
          <p:cNvGrpSpPr/>
          <p:nvPr/>
        </p:nvGrpSpPr>
        <p:grpSpPr>
          <a:xfrm>
            <a:off x="1023006" y="4175079"/>
            <a:ext cx="140792" cy="140258"/>
            <a:chOff x="3427964" y="2244682"/>
            <a:chExt cx="225891" cy="225034"/>
          </a:xfrm>
        </p:grpSpPr>
        <p:sp>
          <p:nvSpPr>
            <p:cNvPr id="36" name="Elipse 35">
              <a:extLst>
                <a:ext uri="{FF2B5EF4-FFF2-40B4-BE49-F238E27FC236}">
                  <a16:creationId xmlns:a16="http://schemas.microsoft.com/office/drawing/2014/main" id="{39ECD0F4-90E3-654A-BFE5-4EC0747723C5}"/>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7" name="Elipse 36">
              <a:extLst>
                <a:ext uri="{FF2B5EF4-FFF2-40B4-BE49-F238E27FC236}">
                  <a16:creationId xmlns:a16="http://schemas.microsoft.com/office/drawing/2014/main" id="{C2B19AD5-D73C-4A43-B17C-D1BECD0D7F30}"/>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8" name="Agrupar 26">
            <a:extLst>
              <a:ext uri="{FF2B5EF4-FFF2-40B4-BE49-F238E27FC236}">
                <a16:creationId xmlns:a16="http://schemas.microsoft.com/office/drawing/2014/main" id="{C6656014-3A9E-7B48-9A99-41615C6004A6}"/>
              </a:ext>
            </a:extLst>
          </p:cNvPr>
          <p:cNvGrpSpPr/>
          <p:nvPr/>
        </p:nvGrpSpPr>
        <p:grpSpPr>
          <a:xfrm>
            <a:off x="1023006" y="4742239"/>
            <a:ext cx="140792" cy="140258"/>
            <a:chOff x="3427964" y="2244682"/>
            <a:chExt cx="225891" cy="225034"/>
          </a:xfrm>
        </p:grpSpPr>
        <p:sp>
          <p:nvSpPr>
            <p:cNvPr id="39" name="Elipse 38">
              <a:extLst>
                <a:ext uri="{FF2B5EF4-FFF2-40B4-BE49-F238E27FC236}">
                  <a16:creationId xmlns:a16="http://schemas.microsoft.com/office/drawing/2014/main" id="{D55ADFB9-9D66-CF46-A088-38826D799E1E}"/>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0" name="Elipse 39">
              <a:extLst>
                <a:ext uri="{FF2B5EF4-FFF2-40B4-BE49-F238E27FC236}">
                  <a16:creationId xmlns:a16="http://schemas.microsoft.com/office/drawing/2014/main" id="{D98CD671-CC2A-6C49-A19D-DB14556C7B92}"/>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41" name="Agrupar 29">
            <a:extLst>
              <a:ext uri="{FF2B5EF4-FFF2-40B4-BE49-F238E27FC236}">
                <a16:creationId xmlns:a16="http://schemas.microsoft.com/office/drawing/2014/main" id="{28835D3F-3257-1A47-B6AA-6211294705B6}"/>
              </a:ext>
            </a:extLst>
          </p:cNvPr>
          <p:cNvGrpSpPr/>
          <p:nvPr/>
        </p:nvGrpSpPr>
        <p:grpSpPr>
          <a:xfrm>
            <a:off x="1023006" y="3615311"/>
            <a:ext cx="140792" cy="140258"/>
            <a:chOff x="3427964" y="2244682"/>
            <a:chExt cx="225891" cy="225034"/>
          </a:xfrm>
        </p:grpSpPr>
        <p:sp>
          <p:nvSpPr>
            <p:cNvPr id="42" name="Elipse 41">
              <a:extLst>
                <a:ext uri="{FF2B5EF4-FFF2-40B4-BE49-F238E27FC236}">
                  <a16:creationId xmlns:a16="http://schemas.microsoft.com/office/drawing/2014/main" id="{BC4BC3D2-77F6-7A4B-94BD-AEA422D0B659}"/>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3" name="Elipse 42">
              <a:extLst>
                <a:ext uri="{FF2B5EF4-FFF2-40B4-BE49-F238E27FC236}">
                  <a16:creationId xmlns:a16="http://schemas.microsoft.com/office/drawing/2014/main" id="{EEC8AD31-9511-8B43-9D7B-E6104F5B1C04}"/>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4" name="Google Shape;145;p15">
            <a:extLst>
              <a:ext uri="{FF2B5EF4-FFF2-40B4-BE49-F238E27FC236}">
                <a16:creationId xmlns:a16="http://schemas.microsoft.com/office/drawing/2014/main" id="{157A83B8-7331-6D46-8FBB-90D02F19F06A}"/>
              </a:ext>
            </a:extLst>
          </p:cNvPr>
          <p:cNvSpPr txBox="1"/>
          <p:nvPr/>
        </p:nvSpPr>
        <p:spPr>
          <a:xfrm>
            <a:off x="511340" y="3245791"/>
            <a:ext cx="8164347"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ES" sz="1600" b="1" dirty="0">
                <a:solidFill>
                  <a:srgbClr val="262626"/>
                </a:solidFill>
                <a:latin typeface="Calibri"/>
                <a:ea typeface="Calibri"/>
                <a:cs typeface="Calibri"/>
                <a:sym typeface="Calibri"/>
              </a:rPr>
              <a:t>TIPOS DE MÉTRICAS - Métricas de Valor:</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p:nvPr/>
        </p:nvSpPr>
        <p:spPr>
          <a:xfrm>
            <a:off x="511342" y="912813"/>
            <a:ext cx="3881272" cy="2769989"/>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TIPOS DE MÉTRICAS - Métricas de Ejecución:</a:t>
            </a:r>
            <a:endParaRPr sz="1600" b="1" dirty="0">
              <a:solidFill>
                <a:srgbClr val="262626"/>
              </a:solidFill>
              <a:latin typeface="Calibri"/>
              <a:ea typeface="Calibri"/>
              <a:cs typeface="Calibri"/>
              <a:sym typeface="Calibri"/>
            </a:endParaRPr>
          </a:p>
          <a:p>
            <a:pPr marL="180000" marR="0" lvl="0" indent="-168275" algn="l" rtl="0">
              <a:spcBef>
                <a:spcPts val="0"/>
              </a:spcBef>
              <a:spcAft>
                <a:spcPts val="600"/>
              </a:spcAft>
              <a:buClr>
                <a:srgbClr val="7150A0"/>
              </a:buClr>
              <a:buSzPts val="1600"/>
              <a:buFont typeface="Arial"/>
              <a:buChar char="•"/>
            </a:pPr>
            <a:r>
              <a:rPr lang="es-ES" sz="1600" b="1" dirty="0">
                <a:solidFill>
                  <a:srgbClr val="7150A0"/>
                </a:solidFill>
                <a:latin typeface="Calibri"/>
                <a:ea typeface="Calibri"/>
                <a:cs typeface="Calibri"/>
                <a:sym typeface="Calibri"/>
              </a:rPr>
              <a:t>Tiempo de Carga de la App: </a:t>
            </a:r>
            <a:r>
              <a:rPr lang="es-ES" sz="1600" dirty="0">
                <a:solidFill>
                  <a:srgbClr val="262626"/>
                </a:solidFill>
                <a:latin typeface="Calibri"/>
                <a:ea typeface="Calibri"/>
                <a:cs typeface="Calibri"/>
                <a:sym typeface="Calibri"/>
              </a:rPr>
              <a:t>Tiempo promedio que tarda en cargar la aplicación móvil de la marca.</a:t>
            </a:r>
            <a:endParaRPr dirty="0"/>
          </a:p>
          <a:p>
            <a:pPr marL="180000" marR="0" lvl="0" indent="-168275" algn="l" rtl="0">
              <a:spcBef>
                <a:spcPts val="0"/>
              </a:spcBef>
              <a:spcAft>
                <a:spcPts val="600"/>
              </a:spcAft>
              <a:buClr>
                <a:srgbClr val="7150A0"/>
              </a:buClr>
              <a:buSzPts val="1600"/>
              <a:buFont typeface="Arial"/>
              <a:buChar char="•"/>
            </a:pPr>
            <a:r>
              <a:rPr lang="es-ES" sz="1600" b="1" dirty="0">
                <a:solidFill>
                  <a:srgbClr val="7150A0"/>
                </a:solidFill>
                <a:latin typeface="Calibri"/>
                <a:ea typeface="Calibri"/>
                <a:cs typeface="Calibri"/>
                <a:sym typeface="Calibri"/>
              </a:rPr>
              <a:t>Tasa de Error: </a:t>
            </a:r>
            <a:r>
              <a:rPr lang="es-ES" sz="1600" dirty="0">
                <a:solidFill>
                  <a:srgbClr val="262626"/>
                </a:solidFill>
                <a:latin typeface="Calibri"/>
                <a:ea typeface="Calibri"/>
                <a:cs typeface="Calibri"/>
                <a:sym typeface="Calibri"/>
              </a:rPr>
              <a:t>Frecuencia de errores técnicos que ocurren al interactuar con la marca.</a:t>
            </a:r>
            <a:endParaRPr dirty="0"/>
          </a:p>
          <a:p>
            <a:pPr marL="180000" marR="0" lvl="0" indent="-168275" algn="l" rtl="0">
              <a:spcBef>
                <a:spcPts val="0"/>
              </a:spcBef>
              <a:spcAft>
                <a:spcPts val="600"/>
              </a:spcAft>
              <a:buClr>
                <a:srgbClr val="7150A0"/>
              </a:buClr>
              <a:buSzPts val="1600"/>
              <a:buFont typeface="Arial"/>
              <a:buChar char="•"/>
            </a:pPr>
            <a:r>
              <a:rPr lang="es-ES" sz="1600" b="1" dirty="0" err="1">
                <a:solidFill>
                  <a:srgbClr val="7150A0"/>
                </a:solidFill>
                <a:latin typeface="Calibri"/>
                <a:ea typeface="Calibri"/>
                <a:cs typeface="Calibri"/>
                <a:sym typeface="Calibri"/>
              </a:rPr>
              <a:t>Uptime</a:t>
            </a:r>
            <a:r>
              <a:rPr lang="es-ES" sz="1600" b="1" dirty="0">
                <a:solidFill>
                  <a:srgbClr val="7150A0"/>
                </a:solidFill>
                <a:latin typeface="Calibri"/>
                <a:ea typeface="Calibri"/>
                <a:cs typeface="Calibri"/>
                <a:sym typeface="Calibri"/>
              </a:rPr>
              <a:t> del Sistema: </a:t>
            </a:r>
            <a:r>
              <a:rPr lang="es-ES" sz="1600" dirty="0">
                <a:solidFill>
                  <a:srgbClr val="262626"/>
                </a:solidFill>
                <a:latin typeface="Calibri"/>
                <a:ea typeface="Calibri"/>
                <a:cs typeface="Calibri"/>
                <a:sym typeface="Calibri"/>
              </a:rPr>
              <a:t>Porcentaje de tiempo que la plataforma de la marca está operativa y accesible.</a:t>
            </a:r>
            <a:endParaRPr dirty="0"/>
          </a:p>
        </p:txBody>
      </p:sp>
      <p:sp>
        <p:nvSpPr>
          <p:cNvPr id="5" name="Rectangle 5">
            <a:extLst>
              <a:ext uri="{FF2B5EF4-FFF2-40B4-BE49-F238E27FC236}">
                <a16:creationId xmlns:a16="http://schemas.microsoft.com/office/drawing/2014/main" id="{4AC80342-9F6C-FA46-883A-41F0317CC391}"/>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DISEÑO DE MÉTRICAS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A602F915-092E-9B42-A11C-5567A4549FB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912813"/>
            <a:ext cx="4392612" cy="43211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4" name="Rectángulo 3">
            <a:extLst>
              <a:ext uri="{FF2B5EF4-FFF2-40B4-BE49-F238E27FC236}">
                <a16:creationId xmlns:a16="http://schemas.microsoft.com/office/drawing/2014/main" id="{2443845C-797B-1042-9FFB-8A1A003F29C6}"/>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A94BB392-48D5-D54C-9252-469C93F21A44}"/>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PLANTEAMIENTO</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OBJETIVOS</a:t>
            </a:r>
          </a:p>
        </p:txBody>
      </p:sp>
      <p:pic>
        <p:nvPicPr>
          <p:cNvPr id="6" name="Imagen 5">
            <a:extLst>
              <a:ext uri="{FF2B5EF4-FFF2-40B4-BE49-F238E27FC236}">
                <a16:creationId xmlns:a16="http://schemas.microsoft.com/office/drawing/2014/main" id="{37640275-504A-FF4C-8352-C6131C31DCF0}"/>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413988B-967E-704F-B8B6-1FDF93C7D68F}"/>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B28A1521-99D2-8248-895F-48B5D7FC7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3671776D-89AE-CB46-9E1B-C442048E9386}"/>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C8E64922-B740-E241-83BD-BCE6724147BE}"/>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884C6970-A890-944F-8C37-334D73707F37}"/>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DCFD1556-AA8F-0840-9914-B92E350DAC93}"/>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407835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p:nvPr/>
        </p:nvSpPr>
        <p:spPr>
          <a:xfrm>
            <a:off x="511341" y="912813"/>
            <a:ext cx="8164347" cy="4053417"/>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b="1" dirty="0">
                <a:solidFill>
                  <a:srgbClr val="262626"/>
                </a:solidFill>
                <a:latin typeface="Calibri"/>
                <a:ea typeface="Calibri"/>
                <a:cs typeface="Calibri"/>
                <a:sym typeface="Calibri"/>
              </a:rPr>
              <a:t>CONCEPTO: </a:t>
            </a:r>
          </a:p>
          <a:p>
            <a:pPr marL="11725" marR="0" lvl="0" indent="0" algn="l" rtl="0">
              <a:spcBef>
                <a:spcPts val="0"/>
              </a:spcBef>
              <a:buNone/>
            </a:pPr>
            <a:r>
              <a:rPr lang="es-ES" dirty="0">
                <a:solidFill>
                  <a:srgbClr val="262626"/>
                </a:solidFill>
                <a:latin typeface="Calibri"/>
                <a:ea typeface="Calibri"/>
                <a:cs typeface="Calibri"/>
                <a:sym typeface="Calibri"/>
              </a:rPr>
              <a:t>Definir objetivos claros y específicos que orienten los esfuerzos de validación del PMV.</a:t>
            </a:r>
            <a:endParaRPr dirty="0"/>
          </a:p>
          <a:p>
            <a:pPr marL="0" marR="0" lvl="0" indent="0" algn="l" rtl="0">
              <a:spcBef>
                <a:spcPts val="0"/>
              </a:spcBef>
              <a:spcAft>
                <a:spcPts val="0"/>
              </a:spcAft>
              <a:buNone/>
            </a:pPr>
            <a:endParaRPr lang="es-ES" sz="1200" dirty="0">
              <a:solidFill>
                <a:srgbClr val="262626"/>
              </a:solidFill>
              <a:latin typeface="Calibri"/>
              <a:ea typeface="Calibri"/>
              <a:cs typeface="Calibri"/>
              <a:sym typeface="Calibri"/>
            </a:endParaRPr>
          </a:p>
          <a:p>
            <a:pPr marL="0" marR="0" lvl="0" indent="0" algn="l" rtl="0">
              <a:spcBef>
                <a:spcPts val="0"/>
              </a:spcBef>
              <a:spcAft>
                <a:spcPts val="0"/>
              </a:spcAft>
              <a:buNone/>
            </a:pPr>
            <a:r>
              <a:rPr lang="es-ES" b="1" dirty="0">
                <a:solidFill>
                  <a:srgbClr val="262626"/>
                </a:solidFill>
                <a:latin typeface="Calibri"/>
                <a:ea typeface="Calibri"/>
                <a:cs typeface="Calibri"/>
                <a:sym typeface="Calibri"/>
              </a:rPr>
              <a:t>CARACTERÍSTICAS DE LOS OBJETIVOS (SMART):</a:t>
            </a:r>
            <a:endParaRPr b="1" dirty="0">
              <a:solidFill>
                <a:srgbClr val="262626"/>
              </a:solidFill>
              <a:latin typeface="Calibri"/>
              <a:ea typeface="Calibri"/>
              <a:cs typeface="Calibri"/>
              <a:sym typeface="Calibri"/>
            </a:endParaRPr>
          </a:p>
          <a:p>
            <a:pPr marL="184150" marR="0" lvl="0" indent="-184150" algn="l" rtl="0">
              <a:spcBef>
                <a:spcPts val="0"/>
              </a:spcBef>
              <a:spcAft>
                <a:spcPts val="0"/>
              </a:spcAft>
              <a:buClr>
                <a:srgbClr val="00B1C2"/>
              </a:buClr>
              <a:buSzPct val="100000"/>
              <a:buFont typeface="Arial" panose="020B0604020202020204" pitchFamily="34" charset="0"/>
              <a:buChar char="•"/>
            </a:pPr>
            <a:r>
              <a:rPr lang="es-ES" b="1" dirty="0">
                <a:solidFill>
                  <a:srgbClr val="00B1C2"/>
                </a:solidFill>
                <a:latin typeface="Calibri"/>
                <a:ea typeface="Calibri"/>
                <a:cs typeface="Calibri"/>
                <a:sym typeface="Calibri"/>
              </a:rPr>
              <a:t>Específicos (</a:t>
            </a:r>
            <a:r>
              <a:rPr lang="es-ES" b="1" dirty="0" err="1">
                <a:solidFill>
                  <a:srgbClr val="00B1C2"/>
                </a:solidFill>
                <a:latin typeface="Calibri"/>
                <a:ea typeface="Calibri"/>
                <a:cs typeface="Calibri"/>
                <a:sym typeface="Calibri"/>
              </a:rPr>
              <a:t>Specific</a:t>
            </a:r>
            <a:r>
              <a:rPr lang="es-ES" b="1" dirty="0">
                <a:solidFill>
                  <a:srgbClr val="00B1C2"/>
                </a:solidFill>
                <a:latin typeface="Calibri"/>
                <a:ea typeface="Calibri"/>
                <a:cs typeface="Calibri"/>
                <a:sym typeface="Calibri"/>
              </a:rPr>
              <a:t>): </a:t>
            </a:r>
            <a:r>
              <a:rPr lang="es-ES" dirty="0">
                <a:solidFill>
                  <a:srgbClr val="262626"/>
                </a:solidFill>
                <a:latin typeface="Calibri"/>
                <a:ea typeface="Calibri"/>
                <a:cs typeface="Calibri"/>
                <a:sym typeface="Calibri"/>
              </a:rPr>
              <a:t>Claros y concretos.</a:t>
            </a:r>
            <a:endParaRPr dirty="0"/>
          </a:p>
          <a:p>
            <a:pPr marL="180975" marR="0" lvl="0" algn="l" rtl="0">
              <a:spcBef>
                <a:spcPts val="0"/>
              </a:spcBef>
              <a:spcAft>
                <a:spcPts val="0"/>
              </a:spcAft>
              <a:buClr>
                <a:srgbClr val="00B1C2"/>
              </a:buClr>
              <a:buSzPct val="100000"/>
            </a:pPr>
            <a:r>
              <a:rPr lang="es-ES" dirty="0">
                <a:solidFill>
                  <a:srgbClr val="262626"/>
                </a:solidFill>
                <a:latin typeface="Calibri"/>
                <a:ea typeface="Calibri"/>
                <a:cs typeface="Calibri"/>
                <a:sym typeface="Calibri"/>
              </a:rPr>
              <a:t>Ejemplo: "Incrementar la tasa de retención de usuarios en un 20% en tres meses”.</a:t>
            </a:r>
            <a:endParaRPr dirty="0"/>
          </a:p>
          <a:p>
            <a:pPr marL="285750" marR="0" lvl="0" indent="-285750" algn="l" rtl="0">
              <a:spcBef>
                <a:spcPts val="0"/>
              </a:spcBef>
              <a:spcAft>
                <a:spcPts val="0"/>
              </a:spcAft>
              <a:buClr>
                <a:srgbClr val="00B1C2"/>
              </a:buClr>
              <a:buSzPct val="100000"/>
              <a:buFont typeface="Arial" panose="020B0604020202020204" pitchFamily="34" charset="0"/>
              <a:buChar char="•"/>
            </a:pPr>
            <a:endParaRPr dirty="0">
              <a:solidFill>
                <a:srgbClr val="262626"/>
              </a:solidFill>
              <a:latin typeface="Calibri"/>
              <a:ea typeface="Calibri"/>
              <a:cs typeface="Calibri"/>
              <a:sym typeface="Calibri"/>
            </a:endParaRPr>
          </a:p>
          <a:p>
            <a:pPr marL="180975" marR="0" lvl="0" indent="-180975" algn="l" rtl="0">
              <a:spcBef>
                <a:spcPts val="0"/>
              </a:spcBef>
              <a:spcAft>
                <a:spcPts val="0"/>
              </a:spcAft>
              <a:buClr>
                <a:srgbClr val="00B1C2"/>
              </a:buClr>
              <a:buSzPct val="100000"/>
              <a:buFont typeface="Arial" panose="020B0604020202020204" pitchFamily="34" charset="0"/>
              <a:buChar char="•"/>
            </a:pPr>
            <a:r>
              <a:rPr lang="es-ES" b="1" dirty="0">
                <a:solidFill>
                  <a:srgbClr val="00B1C2"/>
                </a:solidFill>
                <a:latin typeface="Calibri"/>
                <a:ea typeface="Calibri"/>
                <a:cs typeface="Calibri"/>
                <a:sym typeface="Calibri"/>
              </a:rPr>
              <a:t>Medibles (</a:t>
            </a:r>
            <a:r>
              <a:rPr lang="es-ES" b="1" dirty="0" err="1">
                <a:solidFill>
                  <a:srgbClr val="00B1C2"/>
                </a:solidFill>
                <a:latin typeface="Calibri"/>
                <a:ea typeface="Calibri"/>
                <a:cs typeface="Calibri"/>
                <a:sym typeface="Calibri"/>
              </a:rPr>
              <a:t>Measurable</a:t>
            </a:r>
            <a:r>
              <a:rPr lang="es-ES" b="1" dirty="0">
                <a:solidFill>
                  <a:srgbClr val="00B1C2"/>
                </a:solidFill>
                <a:latin typeface="Calibri"/>
                <a:ea typeface="Calibri"/>
                <a:cs typeface="Calibri"/>
                <a:sym typeface="Calibri"/>
              </a:rPr>
              <a:t>): </a:t>
            </a:r>
            <a:r>
              <a:rPr lang="es-ES" dirty="0">
                <a:solidFill>
                  <a:srgbClr val="262626"/>
                </a:solidFill>
                <a:latin typeface="Calibri"/>
                <a:ea typeface="Calibri"/>
                <a:cs typeface="Calibri"/>
                <a:sym typeface="Calibri"/>
              </a:rPr>
              <a:t>Cuantificables para evaluar el progreso.</a:t>
            </a:r>
            <a:endParaRPr dirty="0"/>
          </a:p>
          <a:p>
            <a:pPr marL="180975" marR="0" lvl="0" algn="l" rtl="0">
              <a:spcBef>
                <a:spcPts val="0"/>
              </a:spcBef>
              <a:spcAft>
                <a:spcPts val="0"/>
              </a:spcAft>
              <a:buClr>
                <a:srgbClr val="00B1C2"/>
              </a:buClr>
              <a:buSzPct val="100000"/>
            </a:pPr>
            <a:r>
              <a:rPr lang="es-ES" dirty="0">
                <a:solidFill>
                  <a:srgbClr val="262626"/>
                </a:solidFill>
                <a:latin typeface="Calibri"/>
                <a:ea typeface="Calibri"/>
                <a:cs typeface="Calibri"/>
                <a:sym typeface="Calibri"/>
              </a:rPr>
              <a:t>Ejemplo: "Obtener al menos 1000 descargas en el primer mes”.</a:t>
            </a:r>
            <a:endParaRPr dirty="0"/>
          </a:p>
          <a:p>
            <a:pPr marL="285750" marR="0" lvl="0" indent="-285750" algn="l" rtl="0">
              <a:spcBef>
                <a:spcPts val="0"/>
              </a:spcBef>
              <a:spcAft>
                <a:spcPts val="0"/>
              </a:spcAft>
              <a:buClr>
                <a:srgbClr val="00B1C2"/>
              </a:buClr>
              <a:buSzPct val="100000"/>
              <a:buFont typeface="Arial" panose="020B0604020202020204" pitchFamily="34" charset="0"/>
              <a:buChar char="•"/>
            </a:pPr>
            <a:endParaRPr dirty="0">
              <a:solidFill>
                <a:srgbClr val="262626"/>
              </a:solidFill>
              <a:latin typeface="Calibri"/>
              <a:ea typeface="Calibri"/>
              <a:cs typeface="Calibri"/>
              <a:sym typeface="Calibri"/>
            </a:endParaRPr>
          </a:p>
          <a:p>
            <a:pPr marL="180975" marR="0" lvl="0" indent="-180975" algn="l" rtl="0">
              <a:spcBef>
                <a:spcPts val="0"/>
              </a:spcBef>
              <a:spcAft>
                <a:spcPts val="0"/>
              </a:spcAft>
              <a:buClr>
                <a:srgbClr val="00B1C2"/>
              </a:buClr>
              <a:buSzPct val="100000"/>
              <a:buFont typeface="Arial" panose="020B0604020202020204" pitchFamily="34" charset="0"/>
              <a:buChar char="•"/>
            </a:pPr>
            <a:r>
              <a:rPr lang="es-ES" b="1" dirty="0">
                <a:solidFill>
                  <a:srgbClr val="00B1C2"/>
                </a:solidFill>
                <a:latin typeface="Calibri"/>
                <a:ea typeface="Calibri"/>
                <a:cs typeface="Calibri"/>
                <a:sym typeface="Calibri"/>
              </a:rPr>
              <a:t>Alcanzables (</a:t>
            </a:r>
            <a:r>
              <a:rPr lang="es-ES" b="1" dirty="0" err="1">
                <a:solidFill>
                  <a:srgbClr val="00B1C2"/>
                </a:solidFill>
                <a:latin typeface="Calibri"/>
                <a:ea typeface="Calibri"/>
                <a:cs typeface="Calibri"/>
                <a:sym typeface="Calibri"/>
              </a:rPr>
              <a:t>Achievable</a:t>
            </a:r>
            <a:r>
              <a:rPr lang="es-ES" b="1" dirty="0">
                <a:solidFill>
                  <a:srgbClr val="00B1C2"/>
                </a:solidFill>
                <a:latin typeface="Calibri"/>
                <a:ea typeface="Calibri"/>
                <a:cs typeface="Calibri"/>
                <a:sym typeface="Calibri"/>
              </a:rPr>
              <a:t>): </a:t>
            </a:r>
            <a:r>
              <a:rPr lang="es-ES" dirty="0">
                <a:solidFill>
                  <a:srgbClr val="262626"/>
                </a:solidFill>
                <a:latin typeface="Calibri"/>
                <a:ea typeface="Calibri"/>
                <a:cs typeface="Calibri"/>
                <a:sym typeface="Calibri"/>
              </a:rPr>
              <a:t>Realistas y posibles de lograr con los recursos disponibles.</a:t>
            </a:r>
            <a:endParaRPr dirty="0"/>
          </a:p>
          <a:p>
            <a:pPr marL="180975" marR="0" lvl="0" algn="l" rtl="0">
              <a:spcBef>
                <a:spcPts val="0"/>
              </a:spcBef>
              <a:spcAft>
                <a:spcPts val="0"/>
              </a:spcAft>
              <a:buClr>
                <a:srgbClr val="00B1C2"/>
              </a:buClr>
              <a:buSzPct val="100000"/>
            </a:pPr>
            <a:r>
              <a:rPr lang="es-ES" dirty="0">
                <a:solidFill>
                  <a:srgbClr val="262626"/>
                </a:solidFill>
                <a:latin typeface="Calibri"/>
                <a:ea typeface="Calibri"/>
                <a:cs typeface="Calibri"/>
                <a:sym typeface="Calibri"/>
              </a:rPr>
              <a:t>Ejemplo: "Realizar 20 entrevistas de usuario en dos semanas”.</a:t>
            </a:r>
            <a:endParaRPr dirty="0"/>
          </a:p>
          <a:p>
            <a:pPr marR="0" lvl="0" algn="l" rtl="0">
              <a:spcBef>
                <a:spcPts val="0"/>
              </a:spcBef>
              <a:spcAft>
                <a:spcPts val="0"/>
              </a:spcAft>
              <a:buClr>
                <a:srgbClr val="00B1C2"/>
              </a:buClr>
              <a:buSzPct val="100000"/>
            </a:pPr>
            <a:endParaRPr dirty="0">
              <a:solidFill>
                <a:srgbClr val="262626"/>
              </a:solidFill>
              <a:latin typeface="Calibri"/>
              <a:ea typeface="Calibri"/>
              <a:cs typeface="Calibri"/>
              <a:sym typeface="Calibri"/>
            </a:endParaRPr>
          </a:p>
          <a:p>
            <a:pPr marL="180975" marR="0" lvl="0" indent="-180975" algn="l" rtl="0">
              <a:spcBef>
                <a:spcPts val="0"/>
              </a:spcBef>
              <a:spcAft>
                <a:spcPts val="0"/>
              </a:spcAft>
              <a:buClr>
                <a:srgbClr val="00B1C2"/>
              </a:buClr>
              <a:buSzPct val="100000"/>
              <a:buFont typeface="Arial" panose="020B0604020202020204" pitchFamily="34" charset="0"/>
              <a:buChar char="•"/>
            </a:pPr>
            <a:r>
              <a:rPr lang="es-ES" b="1" dirty="0">
                <a:solidFill>
                  <a:srgbClr val="00B1C2"/>
                </a:solidFill>
                <a:latin typeface="Calibri"/>
                <a:ea typeface="Calibri"/>
                <a:cs typeface="Calibri"/>
                <a:sym typeface="Calibri"/>
              </a:rPr>
              <a:t>Relevantes (</a:t>
            </a:r>
            <a:r>
              <a:rPr lang="es-ES" b="1" dirty="0" err="1">
                <a:solidFill>
                  <a:srgbClr val="00B1C2"/>
                </a:solidFill>
                <a:latin typeface="Calibri"/>
                <a:ea typeface="Calibri"/>
                <a:cs typeface="Calibri"/>
                <a:sym typeface="Calibri"/>
              </a:rPr>
              <a:t>Relevant</a:t>
            </a:r>
            <a:r>
              <a:rPr lang="es-ES" b="1" dirty="0">
                <a:solidFill>
                  <a:srgbClr val="00B1C2"/>
                </a:solidFill>
                <a:latin typeface="Calibri"/>
                <a:ea typeface="Calibri"/>
                <a:cs typeface="Calibri"/>
                <a:sym typeface="Calibri"/>
              </a:rPr>
              <a:t>): </a:t>
            </a:r>
            <a:r>
              <a:rPr lang="es-ES" dirty="0">
                <a:solidFill>
                  <a:srgbClr val="262626"/>
                </a:solidFill>
                <a:latin typeface="Calibri"/>
                <a:ea typeface="Calibri"/>
                <a:cs typeface="Calibri"/>
                <a:sym typeface="Calibri"/>
              </a:rPr>
              <a:t>Importantes para el negocio y alineados con las metas a largo plazo.</a:t>
            </a:r>
            <a:endParaRPr dirty="0"/>
          </a:p>
          <a:p>
            <a:pPr marL="180975" marR="0" lvl="0" algn="l" rtl="0">
              <a:spcBef>
                <a:spcPts val="0"/>
              </a:spcBef>
              <a:spcAft>
                <a:spcPts val="0"/>
              </a:spcAft>
              <a:buClr>
                <a:srgbClr val="00B1C2"/>
              </a:buClr>
              <a:buSzPct val="100000"/>
            </a:pPr>
            <a:r>
              <a:rPr lang="es-ES" dirty="0">
                <a:solidFill>
                  <a:srgbClr val="262626"/>
                </a:solidFill>
                <a:latin typeface="Calibri"/>
                <a:ea typeface="Calibri"/>
                <a:cs typeface="Calibri"/>
                <a:sym typeface="Calibri"/>
              </a:rPr>
              <a:t>Ejemplo: "Aumentar la satisfacción del cliente para mejorar la retención”.</a:t>
            </a:r>
            <a:endParaRPr dirty="0"/>
          </a:p>
          <a:p>
            <a:pPr marL="285750" marR="0" lvl="0" indent="-285750" algn="l" rtl="0">
              <a:spcBef>
                <a:spcPts val="0"/>
              </a:spcBef>
              <a:spcAft>
                <a:spcPts val="0"/>
              </a:spcAft>
              <a:buClr>
                <a:srgbClr val="00B1C2"/>
              </a:buClr>
              <a:buSzPct val="100000"/>
              <a:buFont typeface="Arial" panose="020B0604020202020204" pitchFamily="34" charset="0"/>
              <a:buChar char="•"/>
            </a:pPr>
            <a:endParaRPr dirty="0">
              <a:solidFill>
                <a:srgbClr val="262626"/>
              </a:solidFill>
              <a:latin typeface="Calibri"/>
              <a:ea typeface="Calibri"/>
              <a:cs typeface="Calibri"/>
              <a:sym typeface="Calibri"/>
            </a:endParaRPr>
          </a:p>
          <a:p>
            <a:pPr marL="180975" marR="0" lvl="0" indent="-180975" algn="l" rtl="0">
              <a:spcBef>
                <a:spcPts val="0"/>
              </a:spcBef>
              <a:spcAft>
                <a:spcPts val="0"/>
              </a:spcAft>
              <a:buClr>
                <a:srgbClr val="00B1C2"/>
              </a:buClr>
              <a:buSzPct val="100000"/>
              <a:buFont typeface="Arial" panose="020B0604020202020204" pitchFamily="34" charset="0"/>
              <a:buChar char="•"/>
            </a:pPr>
            <a:r>
              <a:rPr lang="es-ES" b="1" dirty="0">
                <a:solidFill>
                  <a:srgbClr val="00B1C2"/>
                </a:solidFill>
                <a:latin typeface="Calibri"/>
                <a:ea typeface="Calibri"/>
                <a:cs typeface="Calibri"/>
                <a:sym typeface="Calibri"/>
              </a:rPr>
              <a:t>Temporales (Time-</a:t>
            </a:r>
            <a:r>
              <a:rPr lang="es-ES" b="1" dirty="0" err="1">
                <a:solidFill>
                  <a:srgbClr val="00B1C2"/>
                </a:solidFill>
                <a:latin typeface="Calibri"/>
                <a:ea typeface="Calibri"/>
                <a:cs typeface="Calibri"/>
                <a:sym typeface="Calibri"/>
              </a:rPr>
              <a:t>bound</a:t>
            </a:r>
            <a:r>
              <a:rPr lang="es-ES" b="1" dirty="0">
                <a:solidFill>
                  <a:srgbClr val="00B1C2"/>
                </a:solidFill>
                <a:latin typeface="Calibri"/>
                <a:ea typeface="Calibri"/>
                <a:cs typeface="Calibri"/>
                <a:sym typeface="Calibri"/>
              </a:rPr>
              <a:t>): </a:t>
            </a:r>
            <a:r>
              <a:rPr lang="es-ES" dirty="0">
                <a:solidFill>
                  <a:srgbClr val="262626"/>
                </a:solidFill>
                <a:latin typeface="Calibri"/>
                <a:ea typeface="Calibri"/>
                <a:cs typeface="Calibri"/>
                <a:sym typeface="Calibri"/>
              </a:rPr>
              <a:t>Con un plazo definido para su cumplimiento.</a:t>
            </a:r>
            <a:endParaRPr dirty="0"/>
          </a:p>
          <a:p>
            <a:pPr marL="180975" marR="0" lvl="0" algn="l" rtl="0">
              <a:spcBef>
                <a:spcPts val="0"/>
              </a:spcBef>
              <a:spcAft>
                <a:spcPts val="0"/>
              </a:spcAft>
              <a:buClr>
                <a:srgbClr val="00B1C2"/>
              </a:buClr>
              <a:buSzPct val="100000"/>
            </a:pPr>
            <a:r>
              <a:rPr lang="es-ES" dirty="0">
                <a:solidFill>
                  <a:srgbClr val="262626"/>
                </a:solidFill>
                <a:latin typeface="Calibri"/>
                <a:ea typeface="Calibri"/>
                <a:cs typeface="Calibri"/>
                <a:sym typeface="Calibri"/>
              </a:rPr>
              <a:t>Ejemplo: "Reducir el tiempo de carga de la app a menos de 3 segundos en seis semanas”.</a:t>
            </a:r>
            <a:endParaRPr dirty="0"/>
          </a:p>
        </p:txBody>
      </p:sp>
      <p:sp>
        <p:nvSpPr>
          <p:cNvPr id="4" name="Rectangle 5">
            <a:extLst>
              <a:ext uri="{FF2B5EF4-FFF2-40B4-BE49-F238E27FC236}">
                <a16:creationId xmlns:a16="http://schemas.microsoft.com/office/drawing/2014/main" id="{D68ACFA6-5894-E441-B03C-8AA2635DD6FA}"/>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PLANTEAMIENTO DE OBJETIVOS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p:nvPr/>
        </p:nvSpPr>
        <p:spPr>
          <a:xfrm>
            <a:off x="498293" y="912813"/>
            <a:ext cx="8164347" cy="1061829"/>
          </a:xfrm>
          <a:prstGeom prst="rect">
            <a:avLst/>
          </a:prstGeom>
          <a:noFill/>
          <a:ln>
            <a:noFill/>
          </a:ln>
        </p:spPr>
        <p:txBody>
          <a:bodyPr spcFirstLastPara="1" wrap="square" lIns="0" tIns="0" rIns="0" bIns="0" anchor="t" anchorCtr="0">
            <a:spAutoFit/>
          </a:bodyPr>
          <a:lstStyle/>
          <a:p>
            <a:pPr marL="11725">
              <a:spcAft>
                <a:spcPts val="600"/>
              </a:spcAft>
            </a:pPr>
            <a:r>
              <a:rPr lang="es-ES" sz="1600" b="1" dirty="0">
                <a:solidFill>
                  <a:srgbClr val="262626"/>
                </a:solidFill>
                <a:latin typeface="Calibri"/>
                <a:cs typeface="Calibri"/>
                <a:sym typeface="Calibri"/>
              </a:rPr>
              <a:t>EJEMPLO DE DISEÑO DE EXPERIMENTOS Y MÉTRICAS</a:t>
            </a:r>
            <a:endParaRPr lang="es-ES" sz="1600" b="1" dirty="0">
              <a:solidFill>
                <a:srgbClr val="262626"/>
              </a:solidFill>
              <a:latin typeface="Calibri"/>
              <a:cs typeface="Calibri"/>
            </a:endParaRPr>
          </a:p>
          <a:p>
            <a:pPr marL="185738" marR="0" lvl="0" indent="-174625" algn="l" rtl="0">
              <a:spcBef>
                <a:spcPts val="0"/>
              </a:spcBef>
              <a:spcAft>
                <a:spcPts val="0"/>
              </a:spcAft>
              <a:buFont typeface="Arial" panose="020B0604020202020204" pitchFamily="34" charset="0"/>
              <a:buChar char="•"/>
            </a:pPr>
            <a:r>
              <a:rPr lang="es-ES" sz="1600" b="1" dirty="0">
                <a:solidFill>
                  <a:srgbClr val="262626"/>
                </a:solidFill>
                <a:latin typeface="Calibri"/>
                <a:ea typeface="Calibri"/>
                <a:cs typeface="Calibri"/>
                <a:sym typeface="Calibri"/>
              </a:rPr>
              <a:t>Supuesto: </a:t>
            </a:r>
            <a:r>
              <a:rPr lang="es-ES" sz="1600" dirty="0">
                <a:solidFill>
                  <a:srgbClr val="262626"/>
                </a:solidFill>
                <a:latin typeface="Calibri"/>
                <a:ea typeface="Calibri"/>
                <a:cs typeface="Calibri"/>
                <a:sym typeface="Calibri"/>
              </a:rPr>
              <a:t>Una </a:t>
            </a:r>
            <a:r>
              <a:rPr lang="es-ES" sz="1600" dirty="0" err="1">
                <a:solidFill>
                  <a:srgbClr val="262626"/>
                </a:solidFill>
                <a:latin typeface="Calibri"/>
                <a:ea typeface="Calibri"/>
                <a:cs typeface="Calibri"/>
                <a:sym typeface="Calibri"/>
              </a:rPr>
              <a:t>startup</a:t>
            </a:r>
            <a:r>
              <a:rPr lang="es-ES" sz="1600" dirty="0">
                <a:solidFill>
                  <a:srgbClr val="262626"/>
                </a:solidFill>
                <a:latin typeface="Calibri"/>
                <a:ea typeface="Calibri"/>
                <a:cs typeface="Calibri"/>
                <a:sym typeface="Calibri"/>
              </a:rPr>
              <a:t> que lanza una aplicación de gestión del tiempo para profesionales.</a:t>
            </a:r>
            <a:endParaRPr dirty="0"/>
          </a:p>
          <a:p>
            <a:pPr marL="185738" marR="0" lvl="0" indent="-174625" algn="l" rtl="0">
              <a:spcBef>
                <a:spcPts val="0"/>
              </a:spcBef>
              <a:spcAft>
                <a:spcPts val="0"/>
              </a:spcAft>
              <a:buFont typeface="Arial" panose="020B0604020202020204" pitchFamily="34" charset="0"/>
              <a:buChar char="•"/>
            </a:pPr>
            <a:endParaRPr sz="1600" dirty="0">
              <a:solidFill>
                <a:srgbClr val="262626"/>
              </a:solidFill>
              <a:latin typeface="Calibri"/>
              <a:ea typeface="Calibri"/>
              <a:cs typeface="Calibri"/>
              <a:sym typeface="Calibri"/>
            </a:endParaRPr>
          </a:p>
          <a:p>
            <a:pPr marL="185738" marR="0" lvl="0" indent="-174625" algn="l" rtl="0">
              <a:spcBef>
                <a:spcPts val="0"/>
              </a:spcBef>
              <a:spcAft>
                <a:spcPts val="0"/>
              </a:spcAft>
              <a:buFont typeface="Arial" panose="020B0604020202020204" pitchFamily="34" charset="0"/>
              <a:buChar char="•"/>
            </a:pPr>
            <a:r>
              <a:rPr lang="es-ES" sz="1600" b="1" dirty="0">
                <a:solidFill>
                  <a:srgbClr val="262626"/>
                </a:solidFill>
                <a:latin typeface="Calibri"/>
                <a:ea typeface="Calibri"/>
                <a:cs typeface="Calibri"/>
                <a:sym typeface="Calibri"/>
              </a:rPr>
              <a:t>Estrategia:</a:t>
            </a:r>
            <a:endParaRPr dirty="0"/>
          </a:p>
        </p:txBody>
      </p:sp>
      <p:sp>
        <p:nvSpPr>
          <p:cNvPr id="4" name="Rectangle 5">
            <a:extLst>
              <a:ext uri="{FF2B5EF4-FFF2-40B4-BE49-F238E27FC236}">
                <a16:creationId xmlns:a16="http://schemas.microsoft.com/office/drawing/2014/main" id="{A500B791-4AF9-F44A-B0E3-DB4825A02A89}"/>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PLANTEAMIENTO DE OBJETIVOS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23" name="Google Shape;332;p23">
            <a:extLst>
              <a:ext uri="{FF2B5EF4-FFF2-40B4-BE49-F238E27FC236}">
                <a16:creationId xmlns:a16="http://schemas.microsoft.com/office/drawing/2014/main" id="{44729DD6-D60F-9247-AC5C-A19B2C1841DA}"/>
              </a:ext>
            </a:extLst>
          </p:cNvPr>
          <p:cNvSpPr/>
          <p:nvPr/>
        </p:nvSpPr>
        <p:spPr>
          <a:xfrm>
            <a:off x="6025557" y="2101644"/>
            <a:ext cx="2641055"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algn="ctr"/>
            <a:r>
              <a:rPr lang="es-ES" b="1" dirty="0">
                <a:solidFill>
                  <a:schemeClr val="lt1"/>
                </a:solidFill>
                <a:latin typeface="Calibri"/>
                <a:cs typeface="Calibri"/>
                <a:sym typeface="Calibri"/>
              </a:rPr>
              <a:t>3. GENERACIÓN DE VENTAS:</a:t>
            </a:r>
            <a:endParaRPr lang="es-ES" b="1" dirty="0">
              <a:solidFill>
                <a:schemeClr val="lt1"/>
              </a:solidFill>
              <a:latin typeface="Calibri"/>
              <a:cs typeface="Calibri"/>
            </a:endParaRPr>
          </a:p>
        </p:txBody>
      </p:sp>
      <p:sp>
        <p:nvSpPr>
          <p:cNvPr id="24" name="Google Shape;334;p23">
            <a:extLst>
              <a:ext uri="{FF2B5EF4-FFF2-40B4-BE49-F238E27FC236}">
                <a16:creationId xmlns:a16="http://schemas.microsoft.com/office/drawing/2014/main" id="{010012B7-A61A-3342-AAAC-7D5B93E03A74}"/>
              </a:ext>
            </a:extLst>
          </p:cNvPr>
          <p:cNvSpPr/>
          <p:nvPr/>
        </p:nvSpPr>
        <p:spPr>
          <a:xfrm>
            <a:off x="6025557" y="2676195"/>
            <a:ext cx="2641055" cy="2500435"/>
          </a:xfrm>
          <a:prstGeom prst="roundRect">
            <a:avLst>
              <a:gd name="adj" fmla="val 3579"/>
            </a:avLst>
          </a:prstGeom>
          <a:solidFill>
            <a:srgbClr val="FFD8D4"/>
          </a:solidFill>
          <a:ln>
            <a:noFill/>
          </a:ln>
        </p:spPr>
        <p:txBody>
          <a:bodyPr spcFirstLastPara="1" wrap="square" lIns="108000" tIns="108000" rIns="108000" bIns="45700" anchor="t" anchorCtr="0">
            <a:noAutofit/>
          </a:bodyPr>
          <a:lstStyle/>
          <a:p>
            <a:pPr marL="138113" lvl="1" indent="-128588" defTabSz="457200">
              <a:buClr>
                <a:srgbClr val="EE4639"/>
              </a:buClr>
              <a:buSzPct val="100000"/>
              <a:buFont typeface="Arial" panose="020B0604020202020204" pitchFamily="34" charset="0"/>
              <a:buChar char="•"/>
              <a:tabLst>
                <a:tab pos="3228975" algn="l"/>
              </a:tabLst>
            </a:pPr>
            <a:r>
              <a:rPr lang="es-ES" sz="1200" dirty="0">
                <a:solidFill>
                  <a:srgbClr val="262626"/>
                </a:solidFill>
                <a:latin typeface="Calibri"/>
                <a:ea typeface="+mn-ea"/>
                <a:cs typeface="Calibri"/>
                <a:sym typeface="Calibri"/>
              </a:rPr>
              <a:t>Ofrecer una prueba gratuita de 30 días para la versión </a:t>
            </a:r>
            <a:r>
              <a:rPr lang="es-ES" sz="1200" dirty="0" err="1">
                <a:solidFill>
                  <a:srgbClr val="262626"/>
                </a:solidFill>
                <a:latin typeface="Calibri"/>
                <a:ea typeface="+mn-ea"/>
                <a:cs typeface="Calibri"/>
                <a:sym typeface="Calibri"/>
              </a:rPr>
              <a:t>premium</a:t>
            </a:r>
            <a:r>
              <a:rPr lang="es-ES" sz="1200" dirty="0">
                <a:solidFill>
                  <a:srgbClr val="262626"/>
                </a:solidFill>
                <a:latin typeface="Calibri"/>
                <a:ea typeface="+mn-ea"/>
                <a:cs typeface="Calibri"/>
                <a:sym typeface="Calibri"/>
              </a:rPr>
              <a:t> de la aplicación.</a:t>
            </a:r>
            <a:endParaRPr lang="es-ES" sz="1200" dirty="0">
              <a:solidFill>
                <a:srgbClr val="262626"/>
              </a:solidFill>
              <a:latin typeface="Calibri"/>
              <a:ea typeface="+mn-ea"/>
              <a:cs typeface="Calibri"/>
            </a:endParaRPr>
          </a:p>
          <a:p>
            <a:pPr marL="138113" lvl="1" indent="-128588" defTabSz="457200">
              <a:buClr>
                <a:srgbClr val="EE4639"/>
              </a:buClr>
              <a:buSzPct val="100000"/>
              <a:buFont typeface="Arial" panose="020B0604020202020204" pitchFamily="34" charset="0"/>
              <a:buChar char="•"/>
              <a:tabLst>
                <a:tab pos="3228975" algn="l"/>
              </a:tabLst>
            </a:pPr>
            <a:r>
              <a:rPr lang="es-ES" sz="1200" dirty="0">
                <a:solidFill>
                  <a:srgbClr val="262626"/>
                </a:solidFill>
                <a:latin typeface="Calibri"/>
                <a:ea typeface="+mn-ea"/>
                <a:cs typeface="Calibri"/>
                <a:sym typeface="Calibri"/>
              </a:rPr>
              <a:t>Enviar correos electrónicos personalizados a los usuarios que han probado la versión gratuita, destacando los beneficios de la versión </a:t>
            </a:r>
            <a:r>
              <a:rPr lang="es-ES" sz="1200" dirty="0" err="1">
                <a:solidFill>
                  <a:srgbClr val="262626"/>
                </a:solidFill>
                <a:latin typeface="Calibri"/>
                <a:ea typeface="+mn-ea"/>
                <a:cs typeface="Calibri"/>
                <a:sym typeface="Calibri"/>
              </a:rPr>
              <a:t>premium</a:t>
            </a:r>
            <a:r>
              <a:rPr lang="es-ES" sz="1200" dirty="0">
                <a:solidFill>
                  <a:srgbClr val="262626"/>
                </a:solidFill>
                <a:latin typeface="Calibri"/>
                <a:ea typeface="+mn-ea"/>
                <a:cs typeface="Calibri"/>
                <a:sym typeface="Calibri"/>
              </a:rPr>
              <a:t>.</a:t>
            </a:r>
            <a:endParaRPr lang="es-ES" sz="1200" dirty="0">
              <a:solidFill>
                <a:srgbClr val="262626"/>
              </a:solidFill>
              <a:latin typeface="Calibri"/>
              <a:ea typeface="+mn-ea"/>
              <a:cs typeface="Calibri"/>
            </a:endParaRPr>
          </a:p>
          <a:p>
            <a:pPr marL="138113" lvl="1" indent="-128588" defTabSz="457200">
              <a:buClr>
                <a:srgbClr val="EE4639"/>
              </a:buClr>
              <a:buSzPct val="100000"/>
              <a:buFont typeface="Arial" panose="020B0604020202020204" pitchFamily="34" charset="0"/>
              <a:buChar char="•"/>
              <a:tabLst>
                <a:tab pos="3228975" algn="l"/>
              </a:tabLst>
            </a:pPr>
            <a:r>
              <a:rPr lang="es-ES" sz="1200" dirty="0">
                <a:solidFill>
                  <a:srgbClr val="262626"/>
                </a:solidFill>
                <a:latin typeface="Calibri"/>
                <a:ea typeface="+mn-ea"/>
                <a:cs typeface="Calibri"/>
                <a:sym typeface="Calibri"/>
              </a:rPr>
              <a:t>Implementar anuncios de </a:t>
            </a:r>
            <a:r>
              <a:rPr lang="es-ES" sz="1200" dirty="0" err="1">
                <a:solidFill>
                  <a:srgbClr val="262626"/>
                </a:solidFill>
                <a:latin typeface="Calibri"/>
                <a:ea typeface="+mn-ea"/>
                <a:cs typeface="Calibri"/>
                <a:sym typeface="Calibri"/>
              </a:rPr>
              <a:t>retargeting</a:t>
            </a:r>
            <a:r>
              <a:rPr lang="es-ES" sz="1200" dirty="0">
                <a:solidFill>
                  <a:srgbClr val="262626"/>
                </a:solidFill>
                <a:latin typeface="Calibri"/>
                <a:ea typeface="+mn-ea"/>
                <a:cs typeface="Calibri"/>
                <a:sym typeface="Calibri"/>
              </a:rPr>
              <a:t> para usuarios que visitaron la página de precios pero no realizaron una compra.</a:t>
            </a:r>
            <a:endParaRPr lang="es-ES" sz="1200" dirty="0">
              <a:solidFill>
                <a:srgbClr val="262626"/>
              </a:solidFill>
              <a:latin typeface="Calibri"/>
              <a:ea typeface="+mn-ea"/>
              <a:cs typeface="Calibri"/>
            </a:endParaRPr>
          </a:p>
        </p:txBody>
      </p:sp>
      <p:grpSp>
        <p:nvGrpSpPr>
          <p:cNvPr id="25" name="Agrupar 4">
            <a:extLst>
              <a:ext uri="{FF2B5EF4-FFF2-40B4-BE49-F238E27FC236}">
                <a16:creationId xmlns:a16="http://schemas.microsoft.com/office/drawing/2014/main" id="{A4E5967F-1B12-EC4F-9778-84E7CC65C26C}"/>
              </a:ext>
            </a:extLst>
          </p:cNvPr>
          <p:cNvGrpSpPr/>
          <p:nvPr/>
        </p:nvGrpSpPr>
        <p:grpSpPr>
          <a:xfrm>
            <a:off x="5810642" y="2150273"/>
            <a:ext cx="459474" cy="403823"/>
            <a:chOff x="5892512" y="2805541"/>
            <a:chExt cx="459474" cy="403823"/>
          </a:xfrm>
        </p:grpSpPr>
        <p:sp>
          <p:nvSpPr>
            <p:cNvPr id="26" name="Elipse 25">
              <a:extLst>
                <a:ext uri="{FF2B5EF4-FFF2-40B4-BE49-F238E27FC236}">
                  <a16:creationId xmlns:a16="http://schemas.microsoft.com/office/drawing/2014/main" id="{96EE25DA-6967-7E4E-9C43-16C88F98DC78}"/>
                </a:ext>
              </a:extLst>
            </p:cNvPr>
            <p:cNvSpPr/>
            <p:nvPr/>
          </p:nvSpPr>
          <p:spPr>
            <a:xfrm>
              <a:off x="5956277" y="2824919"/>
              <a:ext cx="395709" cy="376075"/>
            </a:xfrm>
            <a:prstGeom prst="ellipse">
              <a:avLst/>
            </a:prstGeom>
            <a:solidFill>
              <a:srgbClr val="C03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7" name="Elipse 26">
              <a:extLst>
                <a:ext uri="{FF2B5EF4-FFF2-40B4-BE49-F238E27FC236}">
                  <a16:creationId xmlns:a16="http://schemas.microsoft.com/office/drawing/2014/main" id="{8F9B3508-EC6F-DD42-A9CE-3AD9E8FF908B}"/>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8" name="Triángulo 27">
              <a:extLst>
                <a:ext uri="{FF2B5EF4-FFF2-40B4-BE49-F238E27FC236}">
                  <a16:creationId xmlns:a16="http://schemas.microsoft.com/office/drawing/2014/main" id="{B0864C4A-0DA6-3944-8CDF-A5C4513E2DDD}"/>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29" name="Google Shape;332;p23">
            <a:extLst>
              <a:ext uri="{FF2B5EF4-FFF2-40B4-BE49-F238E27FC236}">
                <a16:creationId xmlns:a16="http://schemas.microsoft.com/office/drawing/2014/main" id="{C3766D09-740C-2640-9721-BB33C90D5249}"/>
              </a:ext>
            </a:extLst>
          </p:cNvPr>
          <p:cNvSpPr/>
          <p:nvPr/>
        </p:nvSpPr>
        <p:spPr>
          <a:xfrm>
            <a:off x="3262693" y="2101644"/>
            <a:ext cx="2641055" cy="501005"/>
          </a:xfrm>
          <a:prstGeom prst="roundRect">
            <a:avLst>
              <a:gd name="adj" fmla="val 18326"/>
            </a:avLst>
          </a:prstGeom>
          <a:solidFill>
            <a:srgbClr val="715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b="1" dirty="0">
                <a:solidFill>
                  <a:schemeClr val="lt1"/>
                </a:solidFill>
                <a:latin typeface="Calibri"/>
                <a:cs typeface="Calibri"/>
                <a:sym typeface="Calibri"/>
              </a:rPr>
              <a:t>2. GENERACIÓN DE LEADS:</a:t>
            </a:r>
            <a:endParaRPr lang="es-ES" b="1" dirty="0">
              <a:solidFill>
                <a:schemeClr val="lt1"/>
              </a:solidFill>
              <a:latin typeface="Calibri"/>
              <a:cs typeface="Calibri"/>
            </a:endParaRPr>
          </a:p>
        </p:txBody>
      </p:sp>
      <p:sp>
        <p:nvSpPr>
          <p:cNvPr id="30" name="Google Shape;334;p23">
            <a:extLst>
              <a:ext uri="{FF2B5EF4-FFF2-40B4-BE49-F238E27FC236}">
                <a16:creationId xmlns:a16="http://schemas.microsoft.com/office/drawing/2014/main" id="{57A88AFD-14D8-1D4A-94B1-E8D00F0FC7CE}"/>
              </a:ext>
            </a:extLst>
          </p:cNvPr>
          <p:cNvSpPr/>
          <p:nvPr/>
        </p:nvSpPr>
        <p:spPr>
          <a:xfrm>
            <a:off x="3262693" y="2676195"/>
            <a:ext cx="2641055" cy="2500435"/>
          </a:xfrm>
          <a:prstGeom prst="roundRect">
            <a:avLst>
              <a:gd name="adj" fmla="val 3579"/>
            </a:avLst>
          </a:prstGeom>
          <a:solidFill>
            <a:srgbClr val="E3DCED"/>
          </a:solidFill>
          <a:ln>
            <a:noFill/>
          </a:ln>
        </p:spPr>
        <p:txBody>
          <a:bodyPr spcFirstLastPara="1" wrap="square" lIns="108000" tIns="108000" rIns="108000" bIns="45700" anchor="t" anchorCtr="0">
            <a:noAutofit/>
          </a:bodyPr>
          <a:lstStyle/>
          <a:p>
            <a:pPr marL="138113" lvl="1" indent="-128588" defTabSz="457200">
              <a:buClr>
                <a:srgbClr val="7150A0"/>
              </a:buClr>
              <a:buSzPct val="100000"/>
              <a:buFont typeface="Arial" panose="020B0604020202020204" pitchFamily="34" charset="0"/>
              <a:buChar char="•"/>
              <a:tabLst>
                <a:tab pos="3228975" algn="l"/>
              </a:tabLst>
            </a:pPr>
            <a:r>
              <a:rPr lang="es-ES" sz="1300" dirty="0">
                <a:solidFill>
                  <a:srgbClr val="262626"/>
                </a:solidFill>
                <a:latin typeface="Calibri"/>
                <a:ea typeface="+mn-ea"/>
                <a:cs typeface="Calibri"/>
                <a:sym typeface="Calibri"/>
              </a:rPr>
              <a:t>Ofrecer un </a:t>
            </a:r>
            <a:r>
              <a:rPr lang="es-ES" sz="1300" dirty="0" err="1">
                <a:solidFill>
                  <a:srgbClr val="262626"/>
                </a:solidFill>
                <a:latin typeface="Calibri"/>
                <a:ea typeface="+mn-ea"/>
                <a:cs typeface="Calibri"/>
                <a:sym typeface="Calibri"/>
              </a:rPr>
              <a:t>ebook</a:t>
            </a:r>
            <a:r>
              <a:rPr lang="es-ES" sz="1300" dirty="0">
                <a:solidFill>
                  <a:srgbClr val="262626"/>
                </a:solidFill>
                <a:latin typeface="Calibri"/>
                <a:ea typeface="+mn-ea"/>
                <a:cs typeface="Calibri"/>
                <a:sym typeface="Calibri"/>
              </a:rPr>
              <a:t> gratuito sobre "10 Técnicas de Gestión del Tiempo" a cambio del correo electrónico.</a:t>
            </a:r>
            <a:endParaRPr lang="es-ES" sz="1300" dirty="0">
              <a:solidFill>
                <a:srgbClr val="262626"/>
              </a:solidFill>
              <a:latin typeface="Calibri"/>
              <a:ea typeface="+mn-ea"/>
              <a:cs typeface="Calibri"/>
            </a:endParaRPr>
          </a:p>
          <a:p>
            <a:pPr marL="138113" lvl="1" indent="-128588" defTabSz="457200">
              <a:buClr>
                <a:srgbClr val="7150A0"/>
              </a:buClr>
              <a:buSzPct val="100000"/>
              <a:buFont typeface="Arial" panose="020B0604020202020204" pitchFamily="34" charset="0"/>
              <a:buChar char="•"/>
              <a:tabLst>
                <a:tab pos="3228975" algn="l"/>
              </a:tabLst>
            </a:pPr>
            <a:r>
              <a:rPr lang="es-ES" sz="1300" dirty="0">
                <a:solidFill>
                  <a:srgbClr val="262626"/>
                </a:solidFill>
                <a:latin typeface="Calibri"/>
                <a:ea typeface="+mn-ea"/>
                <a:cs typeface="Calibri"/>
                <a:sym typeface="Calibri"/>
              </a:rPr>
              <a:t>Realizar </a:t>
            </a:r>
            <a:r>
              <a:rPr lang="es-ES" sz="1300" dirty="0" err="1">
                <a:solidFill>
                  <a:srgbClr val="262626"/>
                </a:solidFill>
                <a:latin typeface="Calibri"/>
                <a:ea typeface="+mn-ea"/>
                <a:cs typeface="Calibri"/>
                <a:sym typeface="Calibri"/>
              </a:rPr>
              <a:t>webinars</a:t>
            </a:r>
            <a:r>
              <a:rPr lang="es-ES" sz="1300" dirty="0">
                <a:solidFill>
                  <a:srgbClr val="262626"/>
                </a:solidFill>
                <a:latin typeface="Calibri"/>
                <a:ea typeface="+mn-ea"/>
                <a:cs typeface="Calibri"/>
                <a:sym typeface="Calibri"/>
              </a:rPr>
              <a:t> semanales sobre cómo mejorar la productividad en el trabajo.</a:t>
            </a:r>
            <a:endParaRPr lang="es-ES" sz="1300" dirty="0">
              <a:solidFill>
                <a:srgbClr val="262626"/>
              </a:solidFill>
              <a:latin typeface="Calibri"/>
              <a:ea typeface="+mn-ea"/>
              <a:cs typeface="Calibri"/>
            </a:endParaRPr>
          </a:p>
          <a:p>
            <a:pPr marL="138113" lvl="1" indent="-128588" defTabSz="457200">
              <a:buClr>
                <a:srgbClr val="7150A0"/>
              </a:buClr>
              <a:buSzPct val="100000"/>
              <a:buFont typeface="Arial" panose="020B0604020202020204" pitchFamily="34" charset="0"/>
              <a:buChar char="•"/>
              <a:tabLst>
                <a:tab pos="3228975" algn="l"/>
              </a:tabLst>
            </a:pPr>
            <a:r>
              <a:rPr lang="es-ES" sz="1300" dirty="0">
                <a:solidFill>
                  <a:srgbClr val="262626"/>
                </a:solidFill>
                <a:latin typeface="Calibri"/>
                <a:ea typeface="+mn-ea"/>
                <a:cs typeface="Calibri"/>
                <a:sym typeface="Calibri"/>
              </a:rPr>
              <a:t>Enviar </a:t>
            </a:r>
            <a:r>
              <a:rPr lang="es-ES" sz="1300" dirty="0" err="1">
                <a:solidFill>
                  <a:srgbClr val="262626"/>
                </a:solidFill>
                <a:latin typeface="Calibri"/>
                <a:ea typeface="+mn-ea"/>
                <a:cs typeface="Calibri"/>
                <a:sym typeface="Calibri"/>
              </a:rPr>
              <a:t>newsletters</a:t>
            </a:r>
            <a:r>
              <a:rPr lang="es-ES" sz="1300" dirty="0">
                <a:solidFill>
                  <a:srgbClr val="262626"/>
                </a:solidFill>
                <a:latin typeface="Calibri"/>
                <a:ea typeface="+mn-ea"/>
                <a:cs typeface="Calibri"/>
                <a:sym typeface="Calibri"/>
              </a:rPr>
              <a:t> con consejos y actualizaciones de la aplicación.</a:t>
            </a:r>
            <a:endParaRPr lang="es-ES" sz="1300" dirty="0">
              <a:solidFill>
                <a:srgbClr val="262626"/>
              </a:solidFill>
              <a:latin typeface="Calibri"/>
              <a:ea typeface="+mn-ea"/>
              <a:cs typeface="Calibri"/>
            </a:endParaRPr>
          </a:p>
        </p:txBody>
      </p:sp>
      <p:grpSp>
        <p:nvGrpSpPr>
          <p:cNvPr id="31" name="Agrupar 4">
            <a:extLst>
              <a:ext uri="{FF2B5EF4-FFF2-40B4-BE49-F238E27FC236}">
                <a16:creationId xmlns:a16="http://schemas.microsoft.com/office/drawing/2014/main" id="{E6773F88-0D96-9445-8C19-9B51EDBDA390}"/>
              </a:ext>
            </a:extLst>
          </p:cNvPr>
          <p:cNvGrpSpPr/>
          <p:nvPr/>
        </p:nvGrpSpPr>
        <p:grpSpPr>
          <a:xfrm>
            <a:off x="3047778" y="2150273"/>
            <a:ext cx="459474" cy="403823"/>
            <a:chOff x="5892512" y="2805541"/>
            <a:chExt cx="459474" cy="403823"/>
          </a:xfrm>
        </p:grpSpPr>
        <p:sp>
          <p:nvSpPr>
            <p:cNvPr id="32" name="Elipse 31">
              <a:extLst>
                <a:ext uri="{FF2B5EF4-FFF2-40B4-BE49-F238E27FC236}">
                  <a16:creationId xmlns:a16="http://schemas.microsoft.com/office/drawing/2014/main" id="{D3C65BA3-B965-3745-9705-C1F11CBD5E7D}"/>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3" name="Elipse 32">
              <a:extLst>
                <a:ext uri="{FF2B5EF4-FFF2-40B4-BE49-F238E27FC236}">
                  <a16:creationId xmlns:a16="http://schemas.microsoft.com/office/drawing/2014/main" id="{7D5F32FE-F6D6-BA42-A777-48A039CD842D}"/>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4" name="Triángulo 33">
              <a:extLst>
                <a:ext uri="{FF2B5EF4-FFF2-40B4-BE49-F238E27FC236}">
                  <a16:creationId xmlns:a16="http://schemas.microsoft.com/office/drawing/2014/main" id="{5E66BAAC-CB89-8C4D-951B-27E8B5B8C06B}"/>
                </a:ext>
              </a:extLst>
            </p:cNvPr>
            <p:cNvSpPr/>
            <p:nvPr/>
          </p:nvSpPr>
          <p:spPr>
            <a:xfrm rot="5400000">
              <a:off x="6076285" y="2946262"/>
              <a:ext cx="186870" cy="122381"/>
            </a:xfrm>
            <a:prstGeom prst="triangl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35" name="Google Shape;332;p23">
            <a:extLst>
              <a:ext uri="{FF2B5EF4-FFF2-40B4-BE49-F238E27FC236}">
                <a16:creationId xmlns:a16="http://schemas.microsoft.com/office/drawing/2014/main" id="{E4447C06-9ED6-5F41-B99F-4D84A33BE396}"/>
              </a:ext>
            </a:extLst>
          </p:cNvPr>
          <p:cNvSpPr/>
          <p:nvPr/>
        </p:nvSpPr>
        <p:spPr>
          <a:xfrm>
            <a:off x="499828" y="2101644"/>
            <a:ext cx="2641055" cy="501005"/>
          </a:xfrm>
          <a:prstGeom prst="roundRect">
            <a:avLst>
              <a:gd name="adj" fmla="val 18326"/>
            </a:avLst>
          </a:prstGeom>
          <a:solidFill>
            <a:srgbClr val="92C14E"/>
          </a:solidFill>
          <a:ln>
            <a:noFill/>
          </a:ln>
        </p:spPr>
        <p:txBody>
          <a:bodyPr spcFirstLastPara="1" wrap="square" lIns="91425" tIns="45700" rIns="91425" bIns="45700" anchor="ctr" anchorCtr="0">
            <a:noAutofit/>
          </a:bodyPr>
          <a:lstStyle/>
          <a:p>
            <a:pPr algn="ctr">
              <a:lnSpc>
                <a:spcPct val="90000"/>
              </a:lnSpc>
              <a:buClr>
                <a:schemeClr val="lt1"/>
              </a:buClr>
              <a:buSzPts val="1800"/>
            </a:pPr>
            <a:r>
              <a:rPr lang="es-ES" b="1" dirty="0">
                <a:solidFill>
                  <a:schemeClr val="lt1"/>
                </a:solidFill>
                <a:latin typeface="Calibri"/>
                <a:cs typeface="Calibri"/>
                <a:sym typeface="Calibri"/>
              </a:rPr>
              <a:t>1. PRESENCIA DIGITAL:</a:t>
            </a:r>
            <a:endParaRPr lang="es-ES" b="1" dirty="0">
              <a:solidFill>
                <a:schemeClr val="lt1"/>
              </a:solidFill>
              <a:latin typeface="Calibri"/>
              <a:cs typeface="Calibri"/>
            </a:endParaRPr>
          </a:p>
        </p:txBody>
      </p:sp>
      <p:sp>
        <p:nvSpPr>
          <p:cNvPr id="36" name="Google Shape;334;p23">
            <a:extLst>
              <a:ext uri="{FF2B5EF4-FFF2-40B4-BE49-F238E27FC236}">
                <a16:creationId xmlns:a16="http://schemas.microsoft.com/office/drawing/2014/main" id="{AD3EEC8B-9982-014E-9C72-0360A8B8421E}"/>
              </a:ext>
            </a:extLst>
          </p:cNvPr>
          <p:cNvSpPr/>
          <p:nvPr/>
        </p:nvSpPr>
        <p:spPr>
          <a:xfrm>
            <a:off x="499828" y="2676195"/>
            <a:ext cx="2641055" cy="2500435"/>
          </a:xfrm>
          <a:prstGeom prst="roundRect">
            <a:avLst>
              <a:gd name="adj" fmla="val 3579"/>
            </a:avLst>
          </a:prstGeom>
          <a:solidFill>
            <a:srgbClr val="DDEEC7"/>
          </a:solidFill>
          <a:ln>
            <a:noFill/>
          </a:ln>
        </p:spPr>
        <p:txBody>
          <a:bodyPr spcFirstLastPara="1" wrap="square" lIns="108000" tIns="108000" rIns="108000" bIns="45700" anchor="t" anchorCtr="0">
            <a:noAutofit/>
          </a:bodyPr>
          <a:lstStyle/>
          <a:p>
            <a:pPr marL="138113" lvl="1" indent="-128588" defTabSz="457200">
              <a:buClr>
                <a:srgbClr val="92C14E"/>
              </a:buClr>
              <a:buSzPct val="100000"/>
              <a:buFont typeface="Arial" panose="020B0604020202020204" pitchFamily="34" charset="0"/>
              <a:buChar char="•"/>
              <a:tabLst>
                <a:tab pos="3228975" algn="l"/>
              </a:tabLst>
            </a:pPr>
            <a:r>
              <a:rPr lang="es-ES" sz="1300" dirty="0">
                <a:solidFill>
                  <a:srgbClr val="262626"/>
                </a:solidFill>
                <a:latin typeface="Calibri"/>
                <a:ea typeface="+mn-ea"/>
                <a:cs typeface="Calibri"/>
                <a:sym typeface="Calibri"/>
              </a:rPr>
              <a:t>Crear una </a:t>
            </a:r>
            <a:r>
              <a:rPr lang="es-ES" sz="1300" dirty="0" err="1">
                <a:solidFill>
                  <a:srgbClr val="262626"/>
                </a:solidFill>
                <a:latin typeface="Calibri"/>
                <a:ea typeface="+mn-ea"/>
                <a:cs typeface="Calibri"/>
                <a:sym typeface="Calibri"/>
              </a:rPr>
              <a:t>landing</a:t>
            </a:r>
            <a:r>
              <a:rPr lang="es-ES" sz="1300" dirty="0">
                <a:solidFill>
                  <a:srgbClr val="262626"/>
                </a:solidFill>
                <a:latin typeface="Calibri"/>
                <a:ea typeface="+mn-ea"/>
                <a:cs typeface="Calibri"/>
                <a:sym typeface="Calibri"/>
              </a:rPr>
              <a:t> page optimizada con información sobre la aplicación y </a:t>
            </a:r>
            <a:r>
              <a:rPr lang="es-ES" sz="1300" dirty="0" err="1">
                <a:solidFill>
                  <a:srgbClr val="262626"/>
                </a:solidFill>
                <a:latin typeface="Calibri"/>
                <a:ea typeface="+mn-ea"/>
                <a:cs typeface="Calibri"/>
                <a:sym typeface="Calibri"/>
              </a:rPr>
              <a:t>CTAs</a:t>
            </a:r>
            <a:r>
              <a:rPr lang="es-ES" sz="1300" dirty="0">
                <a:solidFill>
                  <a:srgbClr val="262626"/>
                </a:solidFill>
                <a:latin typeface="Calibri"/>
                <a:ea typeface="+mn-ea"/>
                <a:cs typeface="Calibri"/>
                <a:sym typeface="Calibri"/>
              </a:rPr>
              <a:t> para descargarla.</a:t>
            </a:r>
            <a:endParaRPr lang="es-ES" sz="13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300" dirty="0">
                <a:solidFill>
                  <a:srgbClr val="262626"/>
                </a:solidFill>
                <a:latin typeface="Calibri"/>
                <a:ea typeface="+mn-ea"/>
                <a:cs typeface="Calibri"/>
                <a:sym typeface="Calibri"/>
              </a:rPr>
              <a:t>Publicar contenido en un blog sobre productividad y gestión del tiempo.</a:t>
            </a:r>
            <a:endParaRPr lang="es-ES" sz="13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300" dirty="0">
                <a:solidFill>
                  <a:srgbClr val="262626"/>
                </a:solidFill>
                <a:latin typeface="Calibri"/>
                <a:ea typeface="+mn-ea"/>
                <a:cs typeface="Calibri"/>
                <a:sym typeface="Calibri"/>
              </a:rPr>
              <a:t>Utilizar Google </a:t>
            </a:r>
            <a:r>
              <a:rPr lang="es-ES" sz="1300" dirty="0" err="1">
                <a:solidFill>
                  <a:srgbClr val="262626"/>
                </a:solidFill>
                <a:latin typeface="Calibri"/>
                <a:ea typeface="+mn-ea"/>
                <a:cs typeface="Calibri"/>
                <a:sym typeface="Calibri"/>
              </a:rPr>
              <a:t>Ads</a:t>
            </a:r>
            <a:r>
              <a:rPr lang="es-ES" sz="1300" dirty="0">
                <a:solidFill>
                  <a:srgbClr val="262626"/>
                </a:solidFill>
                <a:latin typeface="Calibri"/>
                <a:ea typeface="+mn-ea"/>
                <a:cs typeface="Calibri"/>
                <a:sym typeface="Calibri"/>
              </a:rPr>
              <a:t> y anuncios en LinkedIn para dirigir tráfico a la </a:t>
            </a:r>
            <a:r>
              <a:rPr lang="es-ES" sz="1300" dirty="0" err="1">
                <a:solidFill>
                  <a:srgbClr val="262626"/>
                </a:solidFill>
                <a:latin typeface="Calibri"/>
                <a:ea typeface="+mn-ea"/>
                <a:cs typeface="Calibri"/>
                <a:sym typeface="Calibri"/>
              </a:rPr>
              <a:t>landing</a:t>
            </a:r>
            <a:r>
              <a:rPr lang="es-ES" sz="1300" dirty="0">
                <a:solidFill>
                  <a:srgbClr val="262626"/>
                </a:solidFill>
                <a:latin typeface="Calibri"/>
                <a:ea typeface="+mn-ea"/>
                <a:cs typeface="Calibri"/>
                <a:sym typeface="Calibri"/>
              </a:rPr>
              <a:t> page.</a:t>
            </a:r>
            <a:endParaRPr lang="es-ES" sz="1300" dirty="0">
              <a:solidFill>
                <a:srgbClr val="262626"/>
              </a:solidFill>
              <a:latin typeface="Calibri"/>
              <a:ea typeface="+mn-ea"/>
              <a:cs typeface="Calibri"/>
            </a:endParaRPr>
          </a:p>
        </p:txBody>
      </p:sp>
      <p:grpSp>
        <p:nvGrpSpPr>
          <p:cNvPr id="37" name="Agrupar 4">
            <a:extLst>
              <a:ext uri="{FF2B5EF4-FFF2-40B4-BE49-F238E27FC236}">
                <a16:creationId xmlns:a16="http://schemas.microsoft.com/office/drawing/2014/main" id="{1DFF69AD-B90A-C846-BF07-44C9F84BC811}"/>
              </a:ext>
            </a:extLst>
          </p:cNvPr>
          <p:cNvGrpSpPr/>
          <p:nvPr/>
        </p:nvGrpSpPr>
        <p:grpSpPr>
          <a:xfrm>
            <a:off x="284913" y="2150273"/>
            <a:ext cx="459474" cy="403823"/>
            <a:chOff x="5892512" y="2805541"/>
            <a:chExt cx="459474" cy="403823"/>
          </a:xfrm>
        </p:grpSpPr>
        <p:sp>
          <p:nvSpPr>
            <p:cNvPr id="38" name="Elipse 37">
              <a:extLst>
                <a:ext uri="{FF2B5EF4-FFF2-40B4-BE49-F238E27FC236}">
                  <a16:creationId xmlns:a16="http://schemas.microsoft.com/office/drawing/2014/main" id="{DD0A5B72-2B99-124F-8E95-F53D01703083}"/>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9" name="Elipse 38">
              <a:extLst>
                <a:ext uri="{FF2B5EF4-FFF2-40B4-BE49-F238E27FC236}">
                  <a16:creationId xmlns:a16="http://schemas.microsoft.com/office/drawing/2014/main" id="{BCF245F6-DE51-9747-8576-EAA7B0D5006E}"/>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0" name="Triángulo 39">
              <a:extLst>
                <a:ext uri="{FF2B5EF4-FFF2-40B4-BE49-F238E27FC236}">
                  <a16:creationId xmlns:a16="http://schemas.microsoft.com/office/drawing/2014/main" id="{BC0B056D-F42C-D949-9CB3-57F1EFD83AE5}"/>
                </a:ext>
              </a:extLst>
            </p:cNvPr>
            <p:cNvSpPr/>
            <p:nvPr/>
          </p:nvSpPr>
          <p:spPr>
            <a:xfrm rot="5400000">
              <a:off x="6076285" y="2946262"/>
              <a:ext cx="186870" cy="122381"/>
            </a:xfrm>
            <a:prstGeom prst="triangl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p:nvPr/>
        </p:nvSpPr>
        <p:spPr>
          <a:xfrm>
            <a:off x="498293" y="913413"/>
            <a:ext cx="8164347" cy="1061829"/>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cs typeface="Calibri"/>
                <a:sym typeface="Calibri"/>
              </a:rPr>
              <a:t>EJEMPLO DE DISEÑO DE EXPERIMENTOS Y MÉTRICAS </a:t>
            </a:r>
          </a:p>
          <a:p>
            <a:pPr marL="185738" marR="0" lvl="0" indent="-174625" algn="l" rtl="0">
              <a:spcBef>
                <a:spcPts val="0"/>
              </a:spcBef>
              <a:spcAft>
                <a:spcPts val="0"/>
              </a:spcAft>
              <a:buFont typeface="Arial" panose="020B0604020202020204" pitchFamily="34" charset="0"/>
              <a:buChar char="•"/>
            </a:pPr>
            <a:r>
              <a:rPr lang="es-ES" sz="1600" b="1" dirty="0">
                <a:solidFill>
                  <a:srgbClr val="262626"/>
                </a:solidFill>
                <a:latin typeface="Calibri"/>
                <a:ea typeface="Calibri"/>
                <a:cs typeface="Calibri"/>
                <a:sym typeface="Calibri"/>
              </a:rPr>
              <a:t>Supuesto: </a:t>
            </a:r>
            <a:r>
              <a:rPr lang="es-ES" sz="1600" dirty="0">
                <a:solidFill>
                  <a:srgbClr val="262626"/>
                </a:solidFill>
                <a:latin typeface="Calibri"/>
                <a:ea typeface="Calibri"/>
                <a:cs typeface="Calibri"/>
                <a:sym typeface="Calibri"/>
              </a:rPr>
              <a:t>Una </a:t>
            </a:r>
            <a:r>
              <a:rPr lang="es-ES" sz="1600" dirty="0" err="1">
                <a:solidFill>
                  <a:srgbClr val="262626"/>
                </a:solidFill>
                <a:latin typeface="Calibri"/>
                <a:ea typeface="Calibri"/>
                <a:cs typeface="Calibri"/>
                <a:sym typeface="Calibri"/>
              </a:rPr>
              <a:t>startup</a:t>
            </a:r>
            <a:r>
              <a:rPr lang="es-ES" sz="1600" dirty="0">
                <a:solidFill>
                  <a:srgbClr val="262626"/>
                </a:solidFill>
                <a:latin typeface="Calibri"/>
                <a:ea typeface="Calibri"/>
                <a:cs typeface="Calibri"/>
                <a:sym typeface="Calibri"/>
              </a:rPr>
              <a:t> que lanza una aplicación de gestión del tiempo para profesionales.</a:t>
            </a:r>
            <a:endParaRPr dirty="0"/>
          </a:p>
          <a:p>
            <a:pPr marL="185738" marR="0" lvl="0" indent="-174625" algn="l" rtl="0">
              <a:spcBef>
                <a:spcPts val="0"/>
              </a:spcBef>
              <a:spcAft>
                <a:spcPts val="0"/>
              </a:spcAft>
              <a:buFont typeface="Arial" panose="020B0604020202020204" pitchFamily="34" charset="0"/>
              <a:buChar char="•"/>
            </a:pPr>
            <a:endParaRPr sz="1600" dirty="0">
              <a:solidFill>
                <a:srgbClr val="262626"/>
              </a:solidFill>
              <a:latin typeface="Calibri"/>
              <a:ea typeface="Calibri"/>
              <a:cs typeface="Calibri"/>
              <a:sym typeface="Calibri"/>
            </a:endParaRPr>
          </a:p>
          <a:p>
            <a:pPr marL="185738" marR="0" lvl="0" indent="-174625" algn="l" rtl="0">
              <a:spcBef>
                <a:spcPts val="0"/>
              </a:spcBef>
              <a:spcAft>
                <a:spcPts val="0"/>
              </a:spcAft>
              <a:buFont typeface="Arial" panose="020B0604020202020204" pitchFamily="34" charset="0"/>
              <a:buChar char="•"/>
            </a:pPr>
            <a:r>
              <a:rPr lang="es-ES" sz="1600" b="1" dirty="0">
                <a:solidFill>
                  <a:srgbClr val="262626"/>
                </a:solidFill>
                <a:latin typeface="Calibri"/>
                <a:ea typeface="Calibri"/>
                <a:cs typeface="Calibri"/>
                <a:sym typeface="Calibri"/>
              </a:rPr>
              <a:t>Métricas:</a:t>
            </a:r>
            <a:endParaRPr dirty="0"/>
          </a:p>
        </p:txBody>
      </p:sp>
      <p:sp>
        <p:nvSpPr>
          <p:cNvPr id="4" name="Rectangle 5">
            <a:extLst>
              <a:ext uri="{FF2B5EF4-FFF2-40B4-BE49-F238E27FC236}">
                <a16:creationId xmlns:a16="http://schemas.microsoft.com/office/drawing/2014/main" id="{D40A0B73-8032-9F4A-A408-D924F8C6740D}"/>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PLANTEAMIENTO DE OBJETIVOS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8" name="Rectángulo redondeado 7">
            <a:extLst>
              <a:ext uri="{FF2B5EF4-FFF2-40B4-BE49-F238E27FC236}">
                <a16:creationId xmlns:a16="http://schemas.microsoft.com/office/drawing/2014/main" id="{4E6EC6FA-D7C3-7B4A-9A7B-2D2462CB6BE2}"/>
              </a:ext>
            </a:extLst>
          </p:cNvPr>
          <p:cNvSpPr/>
          <p:nvPr/>
        </p:nvSpPr>
        <p:spPr>
          <a:xfrm>
            <a:off x="1898121" y="2213299"/>
            <a:ext cx="2535220" cy="1002162"/>
          </a:xfrm>
          <a:prstGeom prst="roundRect">
            <a:avLst>
              <a:gd name="adj" fmla="val 11444"/>
            </a:avLst>
          </a:prstGeom>
          <a:solidFill>
            <a:srgbClr val="CCEFF2"/>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marR="0" lvl="1" algn="l" rtl="0">
              <a:spcBef>
                <a:spcPts val="0"/>
              </a:spcBef>
              <a:spcAft>
                <a:spcPts val="0"/>
              </a:spcAft>
              <a:buClr>
                <a:srgbClr val="262626"/>
              </a:buClr>
              <a:buSzPts val="1600"/>
            </a:pPr>
            <a:r>
              <a:rPr lang="es-ES" sz="1500" b="0" i="0" u="none" strike="noStrike" cap="none" dirty="0">
                <a:solidFill>
                  <a:srgbClr val="262626"/>
                </a:solidFill>
                <a:latin typeface="Calibri"/>
                <a:ea typeface="Calibri"/>
                <a:cs typeface="Calibri"/>
                <a:sym typeface="Calibri"/>
              </a:rPr>
              <a:t>Visitas a la </a:t>
            </a:r>
            <a:r>
              <a:rPr lang="es-ES" sz="1500" b="0" i="0" u="none" strike="noStrike" cap="none" dirty="0" err="1">
                <a:solidFill>
                  <a:srgbClr val="262626"/>
                </a:solidFill>
                <a:latin typeface="Calibri"/>
                <a:ea typeface="Calibri"/>
                <a:cs typeface="Calibri"/>
                <a:sym typeface="Calibri"/>
              </a:rPr>
              <a:t>landing</a:t>
            </a:r>
            <a:r>
              <a:rPr lang="es-ES" sz="1500" b="0" i="0" u="none" strike="noStrike" cap="none" dirty="0">
                <a:solidFill>
                  <a:srgbClr val="262626"/>
                </a:solidFill>
                <a:latin typeface="Calibri"/>
                <a:ea typeface="Calibri"/>
                <a:cs typeface="Calibri"/>
                <a:sym typeface="Calibri"/>
              </a:rPr>
              <a:t> </a:t>
            </a:r>
            <a:br>
              <a:rPr lang="es-ES" sz="1500" b="0" i="0" u="none" strike="noStrike" cap="none" dirty="0">
                <a:solidFill>
                  <a:srgbClr val="262626"/>
                </a:solidFill>
                <a:latin typeface="Calibri"/>
                <a:ea typeface="Calibri"/>
                <a:cs typeface="Calibri"/>
                <a:sym typeface="Calibri"/>
              </a:rPr>
            </a:br>
            <a:r>
              <a:rPr lang="es-ES" sz="1500" b="0" i="0" u="none" strike="noStrike" cap="none" dirty="0">
                <a:solidFill>
                  <a:srgbClr val="262626"/>
                </a:solidFill>
                <a:latin typeface="Calibri"/>
                <a:ea typeface="Calibri"/>
                <a:cs typeface="Calibri"/>
                <a:sym typeface="Calibri"/>
              </a:rPr>
              <a:t>page.</a:t>
            </a:r>
            <a:endParaRPr lang="es-ES" sz="1500" dirty="0"/>
          </a:p>
        </p:txBody>
      </p:sp>
      <p:sp>
        <p:nvSpPr>
          <p:cNvPr id="9" name="Acorde 5">
            <a:extLst>
              <a:ext uri="{FF2B5EF4-FFF2-40B4-BE49-F238E27FC236}">
                <a16:creationId xmlns:a16="http://schemas.microsoft.com/office/drawing/2014/main" id="{9FACEE75-7AF9-144A-8E14-C19C687C78A3}"/>
              </a:ext>
            </a:extLst>
          </p:cNvPr>
          <p:cNvSpPr/>
          <p:nvPr/>
        </p:nvSpPr>
        <p:spPr>
          <a:xfrm rot="12600000">
            <a:off x="1627329" y="2387496"/>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0" name="CuadroTexto 9">
            <a:extLst>
              <a:ext uri="{FF2B5EF4-FFF2-40B4-BE49-F238E27FC236}">
                <a16:creationId xmlns:a16="http://schemas.microsoft.com/office/drawing/2014/main" id="{73B63977-24F1-EA4F-A0B6-3CF2ECBC1B79}"/>
              </a:ext>
            </a:extLst>
          </p:cNvPr>
          <p:cNvSpPr txBox="1"/>
          <p:nvPr/>
        </p:nvSpPr>
        <p:spPr>
          <a:xfrm>
            <a:off x="1830130" y="2373454"/>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1</a:t>
            </a:r>
          </a:p>
        </p:txBody>
      </p:sp>
      <p:sp>
        <p:nvSpPr>
          <p:cNvPr id="12" name="Rectángulo redondeado 11">
            <a:extLst>
              <a:ext uri="{FF2B5EF4-FFF2-40B4-BE49-F238E27FC236}">
                <a16:creationId xmlns:a16="http://schemas.microsoft.com/office/drawing/2014/main" id="{499084A1-8C7B-9D43-A6A8-42B34EEEBA30}"/>
              </a:ext>
            </a:extLst>
          </p:cNvPr>
          <p:cNvSpPr/>
          <p:nvPr/>
        </p:nvSpPr>
        <p:spPr>
          <a:xfrm>
            <a:off x="4734454" y="2213299"/>
            <a:ext cx="2535220" cy="1002162"/>
          </a:xfrm>
          <a:prstGeom prst="roundRect">
            <a:avLst>
              <a:gd name="adj" fmla="val 11444"/>
            </a:avLst>
          </a:prstGeom>
          <a:solidFill>
            <a:srgbClr val="CCEFF2"/>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marR="0" lvl="1" algn="l" rtl="0">
              <a:spcBef>
                <a:spcPts val="0"/>
              </a:spcBef>
              <a:spcAft>
                <a:spcPts val="0"/>
              </a:spcAft>
              <a:buClr>
                <a:srgbClr val="262626"/>
              </a:buClr>
              <a:buSzPts val="1600"/>
            </a:pPr>
            <a:r>
              <a:rPr lang="es-ES" sz="1500" b="0" i="0" u="none" strike="noStrike" cap="none" dirty="0">
                <a:solidFill>
                  <a:srgbClr val="262626"/>
                </a:solidFill>
                <a:latin typeface="Calibri"/>
                <a:ea typeface="Calibri"/>
                <a:cs typeface="Calibri"/>
                <a:sym typeface="Calibri"/>
              </a:rPr>
              <a:t>Leads generados a través del </a:t>
            </a:r>
            <a:r>
              <a:rPr lang="es-ES" sz="1500" b="0" i="0" u="none" strike="noStrike" cap="none" dirty="0" err="1">
                <a:solidFill>
                  <a:srgbClr val="262626"/>
                </a:solidFill>
                <a:latin typeface="Calibri"/>
                <a:ea typeface="Calibri"/>
                <a:cs typeface="Calibri"/>
                <a:sym typeface="Calibri"/>
              </a:rPr>
              <a:t>ebook</a:t>
            </a:r>
            <a:r>
              <a:rPr lang="es-ES" sz="1500" b="0" i="0" u="none" strike="noStrike" cap="none" dirty="0">
                <a:solidFill>
                  <a:srgbClr val="262626"/>
                </a:solidFill>
                <a:latin typeface="Calibri"/>
                <a:ea typeface="Calibri"/>
                <a:cs typeface="Calibri"/>
                <a:sym typeface="Calibri"/>
              </a:rPr>
              <a:t> y </a:t>
            </a:r>
            <a:r>
              <a:rPr lang="es-ES" sz="1500" b="0" i="0" u="none" strike="noStrike" cap="none" dirty="0" err="1">
                <a:solidFill>
                  <a:srgbClr val="262626"/>
                </a:solidFill>
                <a:latin typeface="Calibri"/>
                <a:ea typeface="Calibri"/>
                <a:cs typeface="Calibri"/>
                <a:sym typeface="Calibri"/>
              </a:rPr>
              <a:t>webinars</a:t>
            </a:r>
            <a:r>
              <a:rPr lang="es-ES" sz="1500" b="0" i="0" u="none" strike="noStrike" cap="none" dirty="0">
                <a:solidFill>
                  <a:srgbClr val="262626"/>
                </a:solidFill>
                <a:latin typeface="Calibri"/>
                <a:ea typeface="Calibri"/>
                <a:cs typeface="Calibri"/>
                <a:sym typeface="Calibri"/>
              </a:rPr>
              <a:t>.</a:t>
            </a:r>
            <a:endParaRPr lang="es-ES" sz="1500" dirty="0"/>
          </a:p>
        </p:txBody>
      </p:sp>
      <p:sp>
        <p:nvSpPr>
          <p:cNvPr id="13" name="Acorde 5">
            <a:extLst>
              <a:ext uri="{FF2B5EF4-FFF2-40B4-BE49-F238E27FC236}">
                <a16:creationId xmlns:a16="http://schemas.microsoft.com/office/drawing/2014/main" id="{B26D7FBC-9BEA-7E43-8162-97F968CE67DA}"/>
              </a:ext>
            </a:extLst>
          </p:cNvPr>
          <p:cNvSpPr/>
          <p:nvPr/>
        </p:nvSpPr>
        <p:spPr>
          <a:xfrm rot="12600000">
            <a:off x="4463662" y="2387496"/>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4" name="CuadroTexto 13">
            <a:extLst>
              <a:ext uri="{FF2B5EF4-FFF2-40B4-BE49-F238E27FC236}">
                <a16:creationId xmlns:a16="http://schemas.microsoft.com/office/drawing/2014/main" id="{8EEA3812-323D-B342-ADE0-03996111A7CA}"/>
              </a:ext>
            </a:extLst>
          </p:cNvPr>
          <p:cNvSpPr txBox="1"/>
          <p:nvPr/>
        </p:nvSpPr>
        <p:spPr>
          <a:xfrm>
            <a:off x="4666463" y="2373454"/>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2</a:t>
            </a:r>
          </a:p>
        </p:txBody>
      </p:sp>
      <p:sp>
        <p:nvSpPr>
          <p:cNvPr id="15" name="Rectángulo redondeado 14">
            <a:extLst>
              <a:ext uri="{FF2B5EF4-FFF2-40B4-BE49-F238E27FC236}">
                <a16:creationId xmlns:a16="http://schemas.microsoft.com/office/drawing/2014/main" id="{C500C09B-973D-A041-BAFF-7F3B32334A72}"/>
              </a:ext>
            </a:extLst>
          </p:cNvPr>
          <p:cNvSpPr/>
          <p:nvPr/>
        </p:nvSpPr>
        <p:spPr>
          <a:xfrm>
            <a:off x="1898121" y="3398633"/>
            <a:ext cx="2535220" cy="1002162"/>
          </a:xfrm>
          <a:prstGeom prst="roundRect">
            <a:avLst>
              <a:gd name="adj" fmla="val 11444"/>
            </a:avLst>
          </a:prstGeom>
          <a:solidFill>
            <a:srgbClr val="CCEFF2"/>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marR="0" lvl="1" algn="l" rtl="0">
              <a:spcBef>
                <a:spcPts val="0"/>
              </a:spcBef>
              <a:spcAft>
                <a:spcPts val="0"/>
              </a:spcAft>
              <a:buClr>
                <a:srgbClr val="262626"/>
              </a:buClr>
              <a:buSzPts val="1600"/>
            </a:pPr>
            <a:r>
              <a:rPr lang="es-ES" sz="1500" b="0" i="0" u="none" strike="noStrike" cap="none" dirty="0">
                <a:solidFill>
                  <a:srgbClr val="262626"/>
                </a:solidFill>
                <a:latin typeface="Calibri"/>
                <a:ea typeface="Calibri"/>
                <a:cs typeface="Calibri"/>
                <a:sym typeface="Calibri"/>
              </a:rPr>
              <a:t>Tasa de conversión de prueba gratuita a suscripción paga.</a:t>
            </a:r>
            <a:endParaRPr lang="es-ES" sz="1500" dirty="0"/>
          </a:p>
        </p:txBody>
      </p:sp>
      <p:sp>
        <p:nvSpPr>
          <p:cNvPr id="16" name="Acorde 5">
            <a:extLst>
              <a:ext uri="{FF2B5EF4-FFF2-40B4-BE49-F238E27FC236}">
                <a16:creationId xmlns:a16="http://schemas.microsoft.com/office/drawing/2014/main" id="{CD131908-A3B2-DB42-834B-8A00568FE656}"/>
              </a:ext>
            </a:extLst>
          </p:cNvPr>
          <p:cNvSpPr/>
          <p:nvPr/>
        </p:nvSpPr>
        <p:spPr>
          <a:xfrm rot="12600000">
            <a:off x="1627329" y="3572830"/>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7" name="CuadroTexto 16">
            <a:extLst>
              <a:ext uri="{FF2B5EF4-FFF2-40B4-BE49-F238E27FC236}">
                <a16:creationId xmlns:a16="http://schemas.microsoft.com/office/drawing/2014/main" id="{5A7E7A00-81A2-6942-84A5-D029CBFAB640}"/>
              </a:ext>
            </a:extLst>
          </p:cNvPr>
          <p:cNvSpPr txBox="1"/>
          <p:nvPr/>
        </p:nvSpPr>
        <p:spPr>
          <a:xfrm>
            <a:off x="1830130" y="3558788"/>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3</a:t>
            </a:r>
          </a:p>
        </p:txBody>
      </p:sp>
      <p:sp>
        <p:nvSpPr>
          <p:cNvPr id="18" name="Rectángulo redondeado 17">
            <a:extLst>
              <a:ext uri="{FF2B5EF4-FFF2-40B4-BE49-F238E27FC236}">
                <a16:creationId xmlns:a16="http://schemas.microsoft.com/office/drawing/2014/main" id="{695DB3B0-65BF-6444-A9E5-BEF1D0274E35}"/>
              </a:ext>
            </a:extLst>
          </p:cNvPr>
          <p:cNvSpPr/>
          <p:nvPr/>
        </p:nvSpPr>
        <p:spPr>
          <a:xfrm>
            <a:off x="4734454" y="3398633"/>
            <a:ext cx="2535220" cy="1002162"/>
          </a:xfrm>
          <a:prstGeom prst="roundRect">
            <a:avLst>
              <a:gd name="adj" fmla="val 11444"/>
            </a:avLst>
          </a:prstGeom>
          <a:solidFill>
            <a:srgbClr val="CCEFF2"/>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marR="0" lvl="1" algn="l" rtl="0">
              <a:spcBef>
                <a:spcPts val="0"/>
              </a:spcBef>
              <a:spcAft>
                <a:spcPts val="0"/>
              </a:spcAft>
              <a:buClr>
                <a:srgbClr val="262626"/>
              </a:buClr>
              <a:buSzPts val="1600"/>
            </a:pPr>
            <a:r>
              <a:rPr lang="es-ES" sz="1500" b="0" i="0" u="none" strike="noStrike" cap="none" dirty="0">
                <a:solidFill>
                  <a:srgbClr val="262626"/>
                </a:solidFill>
                <a:latin typeface="Calibri"/>
                <a:ea typeface="Calibri"/>
                <a:cs typeface="Calibri"/>
                <a:sym typeface="Calibri"/>
              </a:rPr>
              <a:t>Ingresos generados por suscripciones </a:t>
            </a:r>
            <a:r>
              <a:rPr lang="es-ES" sz="1500" b="0" i="0" u="none" strike="noStrike" cap="none" dirty="0" err="1">
                <a:solidFill>
                  <a:srgbClr val="262626"/>
                </a:solidFill>
                <a:latin typeface="Calibri"/>
                <a:ea typeface="Calibri"/>
                <a:cs typeface="Calibri"/>
                <a:sym typeface="Calibri"/>
              </a:rPr>
              <a:t>premium</a:t>
            </a:r>
            <a:r>
              <a:rPr lang="es-ES" sz="1500" b="0" i="0" u="none" strike="noStrike" cap="none" dirty="0">
                <a:solidFill>
                  <a:srgbClr val="262626"/>
                </a:solidFill>
                <a:latin typeface="Calibri"/>
                <a:ea typeface="Calibri"/>
                <a:cs typeface="Calibri"/>
                <a:sym typeface="Calibri"/>
              </a:rPr>
              <a:t>.</a:t>
            </a:r>
            <a:endParaRPr lang="es-ES" sz="1500" dirty="0"/>
          </a:p>
        </p:txBody>
      </p:sp>
      <p:sp>
        <p:nvSpPr>
          <p:cNvPr id="19" name="Acorde 5">
            <a:extLst>
              <a:ext uri="{FF2B5EF4-FFF2-40B4-BE49-F238E27FC236}">
                <a16:creationId xmlns:a16="http://schemas.microsoft.com/office/drawing/2014/main" id="{C282CDB4-23CE-314E-83B9-5F9CBD69C1F1}"/>
              </a:ext>
            </a:extLst>
          </p:cNvPr>
          <p:cNvSpPr/>
          <p:nvPr/>
        </p:nvSpPr>
        <p:spPr>
          <a:xfrm rot="12600000">
            <a:off x="4463662" y="3572830"/>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20" name="CuadroTexto 19">
            <a:extLst>
              <a:ext uri="{FF2B5EF4-FFF2-40B4-BE49-F238E27FC236}">
                <a16:creationId xmlns:a16="http://schemas.microsoft.com/office/drawing/2014/main" id="{D9EEC668-8921-784E-8D37-B817B2A2F824}"/>
              </a:ext>
            </a:extLst>
          </p:cNvPr>
          <p:cNvSpPr txBox="1"/>
          <p:nvPr/>
        </p:nvSpPr>
        <p:spPr>
          <a:xfrm>
            <a:off x="4666463" y="3558788"/>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8CCE33A-C360-AE49-BF8B-DA873DDE066F}"/>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928FBC08-7CF5-C745-AA5A-0A183702AFA7}"/>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F8AAABAA-CC4A-2A48-8592-F2B9C0659C3C}"/>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795A9627-630B-B442-9C55-1FD08CA0ADC0}"/>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29DEC69A-4B3C-6A48-B250-1FDB2A21A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1486997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5" name="Rectángulo 4">
            <a:extLst>
              <a:ext uri="{FF2B5EF4-FFF2-40B4-BE49-F238E27FC236}">
                <a16:creationId xmlns:a16="http://schemas.microsoft.com/office/drawing/2014/main" id="{C59D7795-D91B-2048-9C05-470BD0D029CC}"/>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3A95F00C-B580-724B-A3AB-8104E5D42B37}"/>
              </a:ext>
            </a:extLst>
          </p:cNvPr>
          <p:cNvSpPr txBox="1"/>
          <p:nvPr/>
        </p:nvSpPr>
        <p:spPr>
          <a:xfrm>
            <a:off x="1279545" y="912813"/>
            <a:ext cx="5705454" cy="2800767"/>
          </a:xfrm>
          <a:prstGeom prst="rect">
            <a:avLst/>
          </a:prstGeom>
        </p:spPr>
        <p:txBody>
          <a:bodyPr vert="horz" wrap="square" lIns="0" tIns="0" rIns="0" bIns="0" rtlCol="0">
            <a:spAutoFit/>
          </a:bodyPr>
          <a:lstStyle/>
          <a:p>
            <a:pPr>
              <a:buSzPts val="1700"/>
            </a:pPr>
            <a:r>
              <a:rPr lang="es-ES" dirty="0">
                <a:latin typeface="Calibri" charset="0"/>
                <a:cs typeface="Calibri" charset="0"/>
                <a:sym typeface="Calibri"/>
              </a:rPr>
              <a:t>El diseño de experimentos y la implementación de métricas son componentes esenciales para la gestión efectiva de proyectos, especialmente en el desarrollo y evaluación de Producto Mínimo Viable (MVP).</a:t>
            </a:r>
            <a:endParaRPr lang="es-ES" dirty="0">
              <a:latin typeface="Calibri" charset="0"/>
              <a:cs typeface="Calibri" charset="0"/>
            </a:endParaRPr>
          </a:p>
          <a:p>
            <a:pPr marL="107950">
              <a:buSzPts val="1700"/>
            </a:pPr>
            <a:endParaRPr lang="es-ES" dirty="0">
              <a:latin typeface="Calibri" charset="0"/>
              <a:cs typeface="Calibri" charset="0"/>
              <a:sym typeface="Calibri"/>
            </a:endParaRPr>
          </a:p>
          <a:p>
            <a:pPr>
              <a:buSzPts val="1700"/>
            </a:pPr>
            <a:r>
              <a:rPr lang="es-ES" dirty="0">
                <a:latin typeface="Calibri" charset="0"/>
                <a:cs typeface="Calibri" charset="0"/>
                <a:sym typeface="Calibri"/>
              </a:rPr>
              <a:t>Esta sesión de clase proporciona una visión integral sobre cómo desarrollar y evaluar un MVP mediante el diseño de experimentos, la planificación de actividades, la creación de métricas y el establecimiento de objetivos claros. </a:t>
            </a:r>
          </a:p>
          <a:p>
            <a:pPr marL="0" indent="0">
              <a:buSzPts val="1700"/>
            </a:pPr>
            <a:endParaRPr lang="es-ES" dirty="0">
              <a:latin typeface="Calibri" charset="0"/>
              <a:cs typeface="Calibri" charset="0"/>
              <a:sym typeface="Calibri"/>
            </a:endParaRPr>
          </a:p>
          <a:p>
            <a:pPr>
              <a:buSzPts val="1700"/>
            </a:pPr>
            <a:r>
              <a:rPr lang="es-ES" dirty="0">
                <a:latin typeface="Calibri" charset="0"/>
                <a:cs typeface="Calibri" charset="0"/>
                <a:sym typeface="Calibri"/>
              </a:rPr>
              <a:t>Crear campañas requieren una planificación detallada, desde la definición del objetivo hasta la evaluación de los resultados. Al enfocarse en el público adecuado y utilizar métricas clave para monitorear el desempeño, se puede aumentar significativamente el reconocimiento de la marca y sentar las bases para campañas de marketing futuras más efectivas.</a:t>
            </a:r>
            <a:endParaRPr lang="es-ES" dirty="0">
              <a:latin typeface="Calibri" charset="0"/>
              <a:cs typeface="Calibri" charset="0"/>
            </a:endParaRPr>
          </a:p>
        </p:txBody>
      </p:sp>
      <p:pic>
        <p:nvPicPr>
          <p:cNvPr id="7" name="Imagen 6">
            <a:extLst>
              <a:ext uri="{FF2B5EF4-FFF2-40B4-BE49-F238E27FC236}">
                <a16:creationId xmlns:a16="http://schemas.microsoft.com/office/drawing/2014/main" id="{CC03CE99-9E41-034C-A199-24DCDA7AAAB4}"/>
              </a:ext>
            </a:extLst>
          </p:cNvPr>
          <p:cNvPicPr>
            <a:picLocks noChangeAspect="1"/>
          </p:cNvPicPr>
          <p:nvPr/>
        </p:nvPicPr>
        <p:blipFill>
          <a:blip r:embed="rId3"/>
          <a:stretch>
            <a:fillRect/>
          </a:stretch>
        </p:blipFill>
        <p:spPr>
          <a:xfrm>
            <a:off x="1011260" y="954885"/>
            <a:ext cx="114138" cy="117546"/>
          </a:xfrm>
          <a:prstGeom prst="rect">
            <a:avLst/>
          </a:prstGeom>
        </p:spPr>
      </p:pic>
      <p:pic>
        <p:nvPicPr>
          <p:cNvPr id="8" name="Imagen 7">
            <a:extLst>
              <a:ext uri="{FF2B5EF4-FFF2-40B4-BE49-F238E27FC236}">
                <a16:creationId xmlns:a16="http://schemas.microsoft.com/office/drawing/2014/main" id="{F60F7870-D37F-E647-85D5-BFA0292B9FE6}"/>
              </a:ext>
            </a:extLst>
          </p:cNvPr>
          <p:cNvPicPr>
            <a:picLocks noChangeAspect="1"/>
          </p:cNvPicPr>
          <p:nvPr/>
        </p:nvPicPr>
        <p:blipFill>
          <a:blip r:embed="rId3"/>
          <a:stretch>
            <a:fillRect/>
          </a:stretch>
        </p:blipFill>
        <p:spPr>
          <a:xfrm>
            <a:off x="1011260" y="1806718"/>
            <a:ext cx="114138" cy="117546"/>
          </a:xfrm>
          <a:prstGeom prst="rect">
            <a:avLst/>
          </a:prstGeom>
        </p:spPr>
      </p:pic>
      <p:pic>
        <p:nvPicPr>
          <p:cNvPr id="9" name="Imagen 8">
            <a:extLst>
              <a:ext uri="{FF2B5EF4-FFF2-40B4-BE49-F238E27FC236}">
                <a16:creationId xmlns:a16="http://schemas.microsoft.com/office/drawing/2014/main" id="{F6B16501-32AA-4E4A-944D-27DDE4D4E051}"/>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0" name="Rectangle 5">
            <a:extLst>
              <a:ext uri="{FF2B5EF4-FFF2-40B4-BE49-F238E27FC236}">
                <a16:creationId xmlns:a16="http://schemas.microsoft.com/office/drawing/2014/main" id="{9240DF95-EC08-654E-8D58-5C4B4D87148A}"/>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1" name="Imagen 10">
            <a:extLst>
              <a:ext uri="{FF2B5EF4-FFF2-40B4-BE49-F238E27FC236}">
                <a16:creationId xmlns:a16="http://schemas.microsoft.com/office/drawing/2014/main" id="{B248B8CB-A537-1444-8862-135F3B81BC0A}"/>
              </a:ext>
            </a:extLst>
          </p:cNvPr>
          <p:cNvPicPr>
            <a:picLocks noChangeAspect="1"/>
          </p:cNvPicPr>
          <p:nvPr/>
        </p:nvPicPr>
        <p:blipFill>
          <a:blip r:embed="rId3"/>
          <a:stretch>
            <a:fillRect/>
          </a:stretch>
        </p:blipFill>
        <p:spPr>
          <a:xfrm>
            <a:off x="1011260" y="2669216"/>
            <a:ext cx="114138" cy="1175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956364F-97D4-304C-AA86-3F8DC924F765}"/>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3AEF34A9-9174-6E4C-9B16-D08DF03955F6}"/>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1C3184EA-7FC2-CB47-B93E-090C8774642D}"/>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1164C54A-AA43-D34A-B2D0-2600B0433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1778268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4" name="Rectángulo 3">
            <a:extLst>
              <a:ext uri="{FF2B5EF4-FFF2-40B4-BE49-F238E27FC236}">
                <a16:creationId xmlns:a16="http://schemas.microsoft.com/office/drawing/2014/main" id="{325E94EB-AB8A-F648-A4C8-8D7E64F6FF93}"/>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EC228B58-AE66-E24E-8DB0-0653AA741EDD}"/>
              </a:ext>
            </a:extLst>
          </p:cNvPr>
          <p:cNvSpPr txBox="1"/>
          <p:nvPr/>
        </p:nvSpPr>
        <p:spPr>
          <a:xfrm>
            <a:off x="1279009" y="917823"/>
            <a:ext cx="4774320" cy="4308872"/>
          </a:xfrm>
          <a:prstGeom prst="rect">
            <a:avLst/>
          </a:prstGeom>
        </p:spPr>
        <p:txBody>
          <a:bodyPr vert="horz" wrap="square" lIns="0" tIns="0" rIns="0" bIns="0" rtlCol="0">
            <a:spAutoFit/>
          </a:bodyPr>
          <a:lstStyle/>
          <a:p>
            <a:pPr marR="0" lvl="0" algn="l" rtl="0">
              <a:spcBef>
                <a:spcPts val="0"/>
              </a:spcBef>
              <a:spcAft>
                <a:spcPts val="0"/>
              </a:spcAft>
              <a:buClr>
                <a:srgbClr val="222222"/>
              </a:buClr>
              <a:buSzPts val="1600"/>
            </a:pPr>
            <a:r>
              <a:rPr lang="es-ES" dirty="0" err="1">
                <a:solidFill>
                  <a:srgbClr val="222222"/>
                </a:solidFill>
                <a:latin typeface="Calibri"/>
                <a:ea typeface="Calibri"/>
                <a:cs typeface="Calibri"/>
                <a:sym typeface="Calibri"/>
              </a:rPr>
              <a:t>Hubspot</a:t>
            </a:r>
            <a:r>
              <a:rPr lang="es-ES" dirty="0">
                <a:solidFill>
                  <a:srgbClr val="222222"/>
                </a:solidFill>
                <a:latin typeface="Calibri"/>
                <a:ea typeface="Calibri"/>
                <a:cs typeface="Calibri"/>
                <a:sym typeface="Calibri"/>
              </a:rPr>
              <a:t>. (2020). MVP: 3 pasos para desarrollar un producto mínimo viable. Recuperado de </a:t>
            </a:r>
            <a:r>
              <a:rPr lang="es-ES" u="sng" dirty="0">
                <a:solidFill>
                  <a:srgbClr val="222222"/>
                </a:solidFill>
                <a:latin typeface="Calibri"/>
                <a:ea typeface="Calibri"/>
                <a:cs typeface="Calibri"/>
                <a:sym typeface="Calibri"/>
              </a:rPr>
              <a:t>https://blog.hubspot.es/sales/producto-minimo-viable</a:t>
            </a:r>
            <a:r>
              <a:rPr lang="es-ES" dirty="0">
                <a:solidFill>
                  <a:srgbClr val="222222"/>
                </a:solidFill>
                <a:latin typeface="Calibri"/>
                <a:ea typeface="Calibri"/>
                <a:cs typeface="Calibri"/>
                <a:sym typeface="Calibri"/>
              </a:rPr>
              <a:t>.</a:t>
            </a:r>
            <a:endParaRPr lang="es-ES" dirty="0"/>
          </a:p>
          <a:p>
            <a:pPr marL="101600" marR="0" lvl="0" algn="l" rtl="0">
              <a:spcBef>
                <a:spcPts val="0"/>
              </a:spcBef>
              <a:spcAft>
                <a:spcPts val="0"/>
              </a:spcAft>
              <a:buClr>
                <a:schemeClr val="dk1"/>
              </a:buClr>
              <a:buSzPts val="1600"/>
            </a:pPr>
            <a:endParaRPr lang="es-ES" dirty="0">
              <a:solidFill>
                <a:srgbClr val="222222"/>
              </a:solidFill>
              <a:latin typeface="Calibri"/>
              <a:ea typeface="Calibri"/>
              <a:cs typeface="Calibri"/>
              <a:sym typeface="Calibri"/>
            </a:endParaRPr>
          </a:p>
          <a:p>
            <a:pPr marR="0" lvl="0" algn="l" rtl="0">
              <a:spcBef>
                <a:spcPts val="0"/>
              </a:spcBef>
              <a:spcAft>
                <a:spcPts val="0"/>
              </a:spcAft>
              <a:buClr>
                <a:srgbClr val="222222"/>
              </a:buClr>
              <a:buSzPts val="1600"/>
            </a:pPr>
            <a:r>
              <a:rPr lang="es-ES" dirty="0">
                <a:solidFill>
                  <a:srgbClr val="222222"/>
                </a:solidFill>
                <a:latin typeface="Calibri"/>
                <a:ea typeface="Calibri"/>
                <a:cs typeface="Calibri"/>
                <a:sym typeface="Calibri"/>
              </a:rPr>
              <a:t>IEBS. (2020). Qué es un PMV y cómo implementarlo. Recuperado de </a:t>
            </a:r>
            <a:r>
              <a:rPr lang="es-ES" u="sng" dirty="0">
                <a:solidFill>
                  <a:srgbClr val="222222"/>
                </a:solidFill>
                <a:latin typeface="Calibri"/>
                <a:ea typeface="Calibri"/>
                <a:cs typeface="Calibri"/>
                <a:sym typeface="Calibri"/>
              </a:rPr>
              <a:t>https://www.iebschool.com/blog/que-es-un-pmv-creacion-empresas/</a:t>
            </a:r>
            <a:r>
              <a:rPr lang="es-ES" dirty="0">
                <a:solidFill>
                  <a:srgbClr val="222222"/>
                </a:solidFill>
                <a:latin typeface="Calibri"/>
                <a:ea typeface="Calibri"/>
                <a:cs typeface="Calibri"/>
                <a:sym typeface="Calibri"/>
              </a:rPr>
              <a:t>.</a:t>
            </a:r>
            <a:endParaRPr lang="es-ES" dirty="0"/>
          </a:p>
          <a:p>
            <a:pPr marL="101600" marR="0" lvl="0" algn="l" rtl="0">
              <a:spcBef>
                <a:spcPts val="0"/>
              </a:spcBef>
              <a:spcAft>
                <a:spcPts val="0"/>
              </a:spcAft>
              <a:buClr>
                <a:schemeClr val="dk1"/>
              </a:buClr>
              <a:buSzPts val="1600"/>
            </a:pPr>
            <a:endParaRPr lang="es-ES" dirty="0">
              <a:solidFill>
                <a:srgbClr val="222222"/>
              </a:solidFill>
              <a:latin typeface="Calibri"/>
              <a:ea typeface="Calibri"/>
              <a:cs typeface="Calibri"/>
              <a:sym typeface="Calibri"/>
            </a:endParaRPr>
          </a:p>
          <a:p>
            <a:pPr marR="0" lvl="0" algn="l" rtl="0">
              <a:spcBef>
                <a:spcPts val="0"/>
              </a:spcBef>
              <a:spcAft>
                <a:spcPts val="0"/>
              </a:spcAft>
              <a:buClr>
                <a:srgbClr val="222222"/>
              </a:buClr>
              <a:buSzPts val="1600"/>
            </a:pPr>
            <a:r>
              <a:rPr lang="es-ES" dirty="0" err="1">
                <a:solidFill>
                  <a:srgbClr val="222222"/>
                </a:solidFill>
                <a:latin typeface="Calibri"/>
                <a:ea typeface="Calibri"/>
                <a:cs typeface="Calibri"/>
                <a:sym typeface="Calibri"/>
              </a:rPr>
              <a:t>Suricatalabs</a:t>
            </a:r>
            <a:r>
              <a:rPr lang="es-ES" dirty="0">
                <a:solidFill>
                  <a:srgbClr val="222222"/>
                </a:solidFill>
                <a:latin typeface="Calibri"/>
                <a:ea typeface="Calibri"/>
                <a:cs typeface="Calibri"/>
                <a:sym typeface="Calibri"/>
              </a:rPr>
              <a:t>. (2020). Casos populares de producto mínimo viable. Recuperado de </a:t>
            </a:r>
            <a:r>
              <a:rPr lang="es-ES" u="sng" dirty="0">
                <a:solidFill>
                  <a:srgbClr val="222222"/>
                </a:solidFill>
                <a:latin typeface="Calibri"/>
                <a:ea typeface="Calibri"/>
                <a:cs typeface="Calibri"/>
                <a:sym typeface="Calibri"/>
              </a:rPr>
              <a:t>https://suricatalabs.com/casos-populares-de-producto-minimo-viable/</a:t>
            </a:r>
            <a:r>
              <a:rPr lang="es-ES" dirty="0">
                <a:solidFill>
                  <a:srgbClr val="222222"/>
                </a:solidFill>
                <a:latin typeface="Calibri"/>
                <a:ea typeface="Calibri"/>
                <a:cs typeface="Calibri"/>
                <a:sym typeface="Calibri"/>
              </a:rPr>
              <a:t>.</a:t>
            </a:r>
            <a:endParaRPr lang="es-ES" dirty="0"/>
          </a:p>
          <a:p>
            <a:pPr marL="101600" marR="0" lvl="0" algn="l" rtl="0">
              <a:spcBef>
                <a:spcPts val="0"/>
              </a:spcBef>
              <a:spcAft>
                <a:spcPts val="0"/>
              </a:spcAft>
              <a:buClr>
                <a:schemeClr val="dk1"/>
              </a:buClr>
              <a:buSzPts val="1600"/>
            </a:pPr>
            <a:endParaRPr lang="es-ES" dirty="0">
              <a:solidFill>
                <a:srgbClr val="222222"/>
              </a:solidFill>
              <a:latin typeface="Calibri"/>
              <a:ea typeface="Calibri"/>
              <a:cs typeface="Calibri"/>
              <a:sym typeface="Calibri"/>
            </a:endParaRPr>
          </a:p>
          <a:p>
            <a:pPr marR="0" lvl="0" algn="l" rtl="0">
              <a:spcBef>
                <a:spcPts val="0"/>
              </a:spcBef>
              <a:spcAft>
                <a:spcPts val="0"/>
              </a:spcAft>
              <a:buClr>
                <a:srgbClr val="222222"/>
              </a:buClr>
              <a:buSzPts val="1600"/>
            </a:pPr>
            <a:r>
              <a:rPr lang="es-ES" dirty="0" err="1">
                <a:solidFill>
                  <a:srgbClr val="222222"/>
                </a:solidFill>
                <a:latin typeface="Calibri"/>
                <a:ea typeface="Calibri"/>
                <a:cs typeface="Calibri"/>
                <a:sym typeface="Calibri"/>
              </a:rPr>
              <a:t>Advenio</a:t>
            </a:r>
            <a:r>
              <a:rPr lang="es-ES" dirty="0">
                <a:solidFill>
                  <a:srgbClr val="222222"/>
                </a:solidFill>
                <a:latin typeface="Calibri"/>
                <a:ea typeface="Calibri"/>
                <a:cs typeface="Calibri"/>
                <a:sym typeface="Calibri"/>
              </a:rPr>
              <a:t>. (2013). Producto mínimo viable: mejor hecho que perfecto. Recuperado de </a:t>
            </a:r>
            <a:r>
              <a:rPr lang="es-ES" u="sng" dirty="0">
                <a:solidFill>
                  <a:srgbClr val="222222"/>
                </a:solidFill>
                <a:latin typeface="Calibri"/>
                <a:ea typeface="Calibri"/>
                <a:cs typeface="Calibri"/>
                <a:sym typeface="Calibri"/>
              </a:rPr>
              <a:t>https://advenio.es/el-producto-minimo-viable-mejor-hecho-que-perfecto/</a:t>
            </a:r>
            <a:r>
              <a:rPr lang="es-ES" dirty="0">
                <a:solidFill>
                  <a:srgbClr val="222222"/>
                </a:solidFill>
                <a:latin typeface="Calibri"/>
                <a:ea typeface="Calibri"/>
                <a:cs typeface="Calibri"/>
                <a:sym typeface="Calibri"/>
              </a:rPr>
              <a:t>.</a:t>
            </a:r>
            <a:endParaRPr lang="es-ES" dirty="0"/>
          </a:p>
          <a:p>
            <a:pPr marL="101600" marR="0" lvl="0" algn="l" rtl="0">
              <a:spcBef>
                <a:spcPts val="0"/>
              </a:spcBef>
              <a:spcAft>
                <a:spcPts val="0"/>
              </a:spcAft>
              <a:buClr>
                <a:schemeClr val="dk1"/>
              </a:buClr>
              <a:buSzPts val="1600"/>
            </a:pPr>
            <a:endParaRPr lang="es-ES" dirty="0">
              <a:solidFill>
                <a:srgbClr val="222222"/>
              </a:solidFill>
              <a:latin typeface="Calibri"/>
              <a:ea typeface="Calibri"/>
              <a:cs typeface="Calibri"/>
              <a:sym typeface="Calibri"/>
            </a:endParaRPr>
          </a:p>
          <a:p>
            <a:pPr marR="0" lvl="0" algn="l" rtl="0">
              <a:spcBef>
                <a:spcPts val="0"/>
              </a:spcBef>
              <a:spcAft>
                <a:spcPts val="0"/>
              </a:spcAft>
              <a:buClr>
                <a:srgbClr val="222222"/>
              </a:buClr>
              <a:buSzPts val="1600"/>
            </a:pPr>
            <a:r>
              <a:rPr lang="es-ES" dirty="0" err="1">
                <a:solidFill>
                  <a:srgbClr val="222222"/>
                </a:solidFill>
                <a:latin typeface="Calibri"/>
                <a:ea typeface="Calibri"/>
                <a:cs typeface="Calibri"/>
                <a:sym typeface="Calibri"/>
              </a:rPr>
              <a:t>Thinkersco</a:t>
            </a:r>
            <a:r>
              <a:rPr lang="es-ES" dirty="0">
                <a:solidFill>
                  <a:srgbClr val="222222"/>
                </a:solidFill>
                <a:latin typeface="Calibri"/>
                <a:ea typeface="Calibri"/>
                <a:cs typeface="Calibri"/>
                <a:sym typeface="Calibri"/>
              </a:rPr>
              <a:t>. (2020). Prototipo versus producto mínimo viable. Recuperado de </a:t>
            </a:r>
            <a:r>
              <a:rPr lang="es-ES" u="sng" dirty="0">
                <a:solidFill>
                  <a:srgbClr val="222222"/>
                </a:solidFill>
                <a:latin typeface="Calibri"/>
                <a:ea typeface="Calibri"/>
                <a:cs typeface="Calibri"/>
                <a:sym typeface="Calibri"/>
              </a:rPr>
              <a:t>https://thinkersco.com/comunidad/blog/prototipo-vs-producto-minimo-viable/</a:t>
            </a:r>
            <a:r>
              <a:rPr lang="es-ES" dirty="0">
                <a:solidFill>
                  <a:srgbClr val="222222"/>
                </a:solidFill>
                <a:latin typeface="Calibri"/>
                <a:ea typeface="Calibri"/>
                <a:cs typeface="Calibri"/>
                <a:sym typeface="Calibri"/>
              </a:rPr>
              <a:t>.</a:t>
            </a:r>
            <a:endParaRPr lang="es-ES" dirty="0">
              <a:solidFill>
                <a:srgbClr val="006621"/>
              </a:solidFill>
              <a:latin typeface="Calibri"/>
              <a:ea typeface="Calibri"/>
              <a:cs typeface="Calibri"/>
              <a:sym typeface="Calibri"/>
            </a:endParaRPr>
          </a:p>
        </p:txBody>
      </p:sp>
      <p:pic>
        <p:nvPicPr>
          <p:cNvPr id="6" name="Imagen 5">
            <a:extLst>
              <a:ext uri="{FF2B5EF4-FFF2-40B4-BE49-F238E27FC236}">
                <a16:creationId xmlns:a16="http://schemas.microsoft.com/office/drawing/2014/main" id="{BE4BE486-9A56-6246-AA8F-041BE1C5FBCF}"/>
              </a:ext>
            </a:extLst>
          </p:cNvPr>
          <p:cNvPicPr>
            <a:picLocks noChangeAspect="1"/>
          </p:cNvPicPr>
          <p:nvPr/>
        </p:nvPicPr>
        <p:blipFill>
          <a:blip r:embed="rId3"/>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4DD75CB1-E70C-2448-8457-C257F832C8F2}"/>
              </a:ext>
            </a:extLst>
          </p:cNvPr>
          <p:cNvPicPr>
            <a:picLocks noChangeAspect="1"/>
          </p:cNvPicPr>
          <p:nvPr/>
        </p:nvPicPr>
        <p:blipFill>
          <a:blip r:embed="rId3"/>
          <a:stretch>
            <a:fillRect/>
          </a:stretch>
        </p:blipFill>
        <p:spPr>
          <a:xfrm>
            <a:off x="1008064" y="1822486"/>
            <a:ext cx="103867" cy="106967"/>
          </a:xfrm>
          <a:prstGeom prst="rect">
            <a:avLst/>
          </a:prstGeom>
        </p:spPr>
      </p:pic>
      <p:pic>
        <p:nvPicPr>
          <p:cNvPr id="9" name="Imagen 8">
            <a:extLst>
              <a:ext uri="{FF2B5EF4-FFF2-40B4-BE49-F238E27FC236}">
                <a16:creationId xmlns:a16="http://schemas.microsoft.com/office/drawing/2014/main" id="{98ED9BD2-D62E-6F4B-A78F-3DC6C7EC4358}"/>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0" name="Rectangle 5">
            <a:extLst>
              <a:ext uri="{FF2B5EF4-FFF2-40B4-BE49-F238E27FC236}">
                <a16:creationId xmlns:a16="http://schemas.microsoft.com/office/drawing/2014/main" id="{832AD5AD-C3A6-8B44-8007-6042F41C807B}"/>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2" name="Imagen 11">
            <a:extLst>
              <a:ext uri="{FF2B5EF4-FFF2-40B4-BE49-F238E27FC236}">
                <a16:creationId xmlns:a16="http://schemas.microsoft.com/office/drawing/2014/main" id="{7E204CCF-DB87-DA46-B451-CE0A65F88F7B}"/>
              </a:ext>
            </a:extLst>
          </p:cNvPr>
          <p:cNvPicPr>
            <a:picLocks noChangeAspect="1"/>
          </p:cNvPicPr>
          <p:nvPr/>
        </p:nvPicPr>
        <p:blipFill>
          <a:blip r:embed="rId3"/>
          <a:stretch>
            <a:fillRect/>
          </a:stretch>
        </p:blipFill>
        <p:spPr>
          <a:xfrm>
            <a:off x="1008064" y="2676925"/>
            <a:ext cx="103867" cy="106967"/>
          </a:xfrm>
          <a:prstGeom prst="rect">
            <a:avLst/>
          </a:prstGeom>
        </p:spPr>
      </p:pic>
      <p:pic>
        <p:nvPicPr>
          <p:cNvPr id="13" name="Imagen 12">
            <a:extLst>
              <a:ext uri="{FF2B5EF4-FFF2-40B4-BE49-F238E27FC236}">
                <a16:creationId xmlns:a16="http://schemas.microsoft.com/office/drawing/2014/main" id="{2D043762-47CE-0C4C-89AA-0820E6BB13A8}"/>
              </a:ext>
            </a:extLst>
          </p:cNvPr>
          <p:cNvPicPr>
            <a:picLocks noChangeAspect="1"/>
          </p:cNvPicPr>
          <p:nvPr/>
        </p:nvPicPr>
        <p:blipFill>
          <a:blip r:embed="rId3"/>
          <a:stretch>
            <a:fillRect/>
          </a:stretch>
        </p:blipFill>
        <p:spPr>
          <a:xfrm>
            <a:off x="1008064" y="3538859"/>
            <a:ext cx="103867" cy="106967"/>
          </a:xfrm>
          <a:prstGeom prst="rect">
            <a:avLst/>
          </a:prstGeom>
        </p:spPr>
      </p:pic>
      <p:pic>
        <p:nvPicPr>
          <p:cNvPr id="14" name="Imagen 13">
            <a:extLst>
              <a:ext uri="{FF2B5EF4-FFF2-40B4-BE49-F238E27FC236}">
                <a16:creationId xmlns:a16="http://schemas.microsoft.com/office/drawing/2014/main" id="{98F4F0AD-E311-5640-BEB6-3802F80055F0}"/>
              </a:ext>
            </a:extLst>
          </p:cNvPr>
          <p:cNvPicPr>
            <a:picLocks noChangeAspect="1"/>
          </p:cNvPicPr>
          <p:nvPr/>
        </p:nvPicPr>
        <p:blipFill>
          <a:blip r:embed="rId3"/>
          <a:stretch>
            <a:fillRect/>
          </a:stretch>
        </p:blipFill>
        <p:spPr>
          <a:xfrm>
            <a:off x="1008064" y="4393299"/>
            <a:ext cx="103867" cy="1069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82197D-0FD5-0E44-AE16-23F21DB1A24D}"/>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7B8DF1D5-195D-364A-9463-543708AD16AB}"/>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3503346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5" name="Rectángulo 4">
            <a:extLst>
              <a:ext uri="{FF2B5EF4-FFF2-40B4-BE49-F238E27FC236}">
                <a16:creationId xmlns:a16="http://schemas.microsoft.com/office/drawing/2014/main" id="{A946C0FC-5520-1044-BA8D-773A8D6C3F86}"/>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C75CE4B4-67A4-AA41-A38C-FABE218A9F38}"/>
              </a:ext>
            </a:extLst>
          </p:cNvPr>
          <p:cNvSpPr txBox="1"/>
          <p:nvPr/>
        </p:nvSpPr>
        <p:spPr>
          <a:xfrm>
            <a:off x="1282298" y="918372"/>
            <a:ext cx="5521727" cy="3447098"/>
          </a:xfrm>
          <a:prstGeom prst="rect">
            <a:avLst/>
          </a:prstGeom>
        </p:spPr>
        <p:txBody>
          <a:bodyPr vert="horz" wrap="square" lIns="0" tIns="0" rIns="0" bIns="0" rtlCol="0">
            <a:spAutoFit/>
          </a:bodyPr>
          <a:lstStyle/>
          <a:p>
            <a:pPr marL="11725" marR="0" lvl="0" indent="0" algn="l" rtl="0">
              <a:spcBef>
                <a:spcPts val="0"/>
              </a:spcBef>
              <a:spcAft>
                <a:spcPts val="0"/>
              </a:spcAft>
              <a:buNone/>
            </a:pPr>
            <a:r>
              <a:rPr lang="es-ES" dirty="0">
                <a:solidFill>
                  <a:schemeClr val="tx1"/>
                </a:solidFill>
                <a:latin typeface="Calibri"/>
                <a:ea typeface="Calibri"/>
                <a:cs typeface="Calibri"/>
                <a:sym typeface="Calibri"/>
              </a:rPr>
              <a:t>Así como hemos visto en las sesiones anteriores, para validar un modelo de negocio o </a:t>
            </a:r>
            <a:r>
              <a:rPr lang="es-ES" dirty="0" err="1">
                <a:solidFill>
                  <a:schemeClr val="tx1"/>
                </a:solidFill>
                <a:latin typeface="Calibri"/>
                <a:ea typeface="Calibri"/>
                <a:cs typeface="Calibri"/>
                <a:sym typeface="Calibri"/>
              </a:rPr>
              <a:t>startup</a:t>
            </a:r>
            <a:r>
              <a:rPr lang="es-ES" dirty="0">
                <a:solidFill>
                  <a:schemeClr val="tx1"/>
                </a:solidFill>
                <a:latin typeface="Calibri"/>
                <a:ea typeface="Calibri"/>
                <a:cs typeface="Calibri"/>
                <a:sym typeface="Calibri"/>
              </a:rPr>
              <a:t>, debemos hacer experimentos con el Producto Mínimo Viable (MVP).</a:t>
            </a:r>
            <a:endParaRPr lang="es-ES" dirty="0">
              <a:solidFill>
                <a:schemeClr val="tx1"/>
              </a:solidFill>
            </a:endParaRPr>
          </a:p>
          <a:p>
            <a:pPr marL="180000" marR="0" lvl="0" indent="-66675" algn="l" rtl="0">
              <a:spcBef>
                <a:spcPts val="0"/>
              </a:spcBef>
              <a:spcAft>
                <a:spcPts val="0"/>
              </a:spcAft>
              <a:buClr>
                <a:schemeClr val="dk1"/>
              </a:buClr>
              <a:buSzPts val="1600"/>
              <a:buFont typeface="Arial"/>
              <a:buNone/>
            </a:pPr>
            <a:endParaRPr lang="es-ES" dirty="0">
              <a:solidFill>
                <a:schemeClr val="tx1"/>
              </a:solidFill>
              <a:latin typeface="Calibri"/>
              <a:ea typeface="Calibri"/>
              <a:cs typeface="Calibri"/>
              <a:sym typeface="Calibri"/>
            </a:endParaRPr>
          </a:p>
          <a:p>
            <a:pPr marL="11725" marR="0" lvl="0" indent="0" algn="l" rtl="0">
              <a:spcBef>
                <a:spcPts val="0"/>
              </a:spcBef>
              <a:spcAft>
                <a:spcPts val="0"/>
              </a:spcAft>
              <a:buNone/>
            </a:pPr>
            <a:r>
              <a:rPr lang="es-ES" dirty="0">
                <a:solidFill>
                  <a:schemeClr val="tx1"/>
                </a:solidFill>
                <a:latin typeface="Calibri"/>
                <a:ea typeface="Calibri"/>
                <a:cs typeface="Calibri"/>
                <a:sym typeface="Calibri"/>
              </a:rPr>
              <a:t>Un Producto Mínimo Viable, es una versión del producto con suficientes características para atraer a los primeros usuarios y validar una idea de producto con el menor esfuerzo posible.</a:t>
            </a:r>
          </a:p>
          <a:p>
            <a:pPr marL="180000" marR="0" lvl="0" indent="-66675" algn="l" rtl="0">
              <a:spcBef>
                <a:spcPts val="0"/>
              </a:spcBef>
              <a:spcAft>
                <a:spcPts val="0"/>
              </a:spcAft>
              <a:buClr>
                <a:schemeClr val="dk1"/>
              </a:buClr>
              <a:buSzPts val="1600"/>
              <a:buFont typeface="Arial"/>
              <a:buNone/>
            </a:pPr>
            <a:endParaRPr lang="es-ES" dirty="0">
              <a:solidFill>
                <a:schemeClr val="tx1"/>
              </a:solidFill>
              <a:latin typeface="Calibri"/>
              <a:ea typeface="Calibri"/>
              <a:cs typeface="Calibri"/>
              <a:sym typeface="Calibri"/>
            </a:endParaRPr>
          </a:p>
          <a:p>
            <a:pPr marL="11725" marR="0" lvl="0" indent="0" algn="l" rtl="0">
              <a:spcBef>
                <a:spcPts val="0"/>
              </a:spcBef>
              <a:spcAft>
                <a:spcPts val="0"/>
              </a:spcAft>
              <a:buNone/>
            </a:pPr>
            <a:r>
              <a:rPr lang="es-ES" dirty="0">
                <a:solidFill>
                  <a:schemeClr val="tx1"/>
                </a:solidFill>
                <a:latin typeface="Calibri"/>
                <a:ea typeface="Calibri"/>
                <a:cs typeface="Calibri"/>
                <a:sym typeface="Calibri"/>
              </a:rPr>
              <a:t>Importancia:</a:t>
            </a:r>
            <a:endParaRPr lang="es-ES" dirty="0">
              <a:solidFill>
                <a:schemeClr val="tx1"/>
              </a:solidFill>
            </a:endParaRPr>
          </a:p>
          <a:p>
            <a:pPr marL="177800" indent="-165100">
              <a:buClr>
                <a:srgbClr val="EE4639"/>
              </a:buClr>
              <a:buSzPts val="1400"/>
              <a:buFont typeface="Arial" charset="0"/>
              <a:buChar char="•"/>
              <a:tabLst>
                <a:tab pos="120650" algn="l"/>
              </a:tabLst>
            </a:pPr>
            <a:r>
              <a:rPr lang="es-ES" spc="-10" dirty="0">
                <a:solidFill>
                  <a:schemeClr val="tx1"/>
                </a:solidFill>
                <a:latin typeface="Calibri" charset="0"/>
                <a:cs typeface="Calibri" charset="0"/>
                <a:sym typeface="Calibri"/>
              </a:rPr>
              <a:t>Validar hipótesis con el menor costo.</a:t>
            </a:r>
            <a:endParaRPr lang="es-ES" spc="-10" dirty="0">
              <a:solidFill>
                <a:schemeClr val="tx1"/>
              </a:solidFill>
              <a:latin typeface="Calibri" charset="0"/>
              <a:cs typeface="Calibri" charset="0"/>
            </a:endParaRPr>
          </a:p>
          <a:p>
            <a:pPr marL="177800" indent="-165100">
              <a:buClr>
                <a:srgbClr val="EE4639"/>
              </a:buClr>
              <a:buSzPts val="1400"/>
              <a:buFont typeface="Arial" charset="0"/>
              <a:buChar char="•"/>
              <a:tabLst>
                <a:tab pos="120650" algn="l"/>
              </a:tabLst>
            </a:pPr>
            <a:r>
              <a:rPr lang="es-ES" spc="-10" dirty="0">
                <a:solidFill>
                  <a:schemeClr val="tx1"/>
                </a:solidFill>
                <a:latin typeface="Calibri" charset="0"/>
                <a:cs typeface="Calibri" charset="0"/>
                <a:sym typeface="Calibri"/>
              </a:rPr>
              <a:t>Obtener </a:t>
            </a:r>
            <a:r>
              <a:rPr lang="es-ES" i="1" spc="-10" dirty="0" err="1">
                <a:solidFill>
                  <a:schemeClr val="tx1"/>
                </a:solidFill>
                <a:latin typeface="Calibri" charset="0"/>
                <a:cs typeface="Calibri" charset="0"/>
                <a:sym typeface="Calibri"/>
              </a:rPr>
              <a:t>feedback</a:t>
            </a:r>
            <a:r>
              <a:rPr lang="es-ES" spc="-10" dirty="0">
                <a:solidFill>
                  <a:schemeClr val="tx1"/>
                </a:solidFill>
                <a:latin typeface="Calibri" charset="0"/>
                <a:cs typeface="Calibri" charset="0"/>
                <a:sym typeface="Calibri"/>
              </a:rPr>
              <a:t> temprano de los usuarios.</a:t>
            </a:r>
            <a:endParaRPr lang="es-ES" spc="-10" dirty="0">
              <a:solidFill>
                <a:schemeClr val="tx1"/>
              </a:solidFill>
              <a:latin typeface="Calibri" charset="0"/>
              <a:cs typeface="Calibri" charset="0"/>
            </a:endParaRPr>
          </a:p>
          <a:p>
            <a:pPr marL="177800" indent="-165100">
              <a:buClr>
                <a:srgbClr val="EE4639"/>
              </a:buClr>
              <a:buSzPts val="1400"/>
              <a:buFont typeface="Arial" charset="0"/>
              <a:buChar char="•"/>
              <a:tabLst>
                <a:tab pos="120650" algn="l"/>
              </a:tabLst>
            </a:pPr>
            <a:r>
              <a:rPr lang="es-ES" spc="-10" dirty="0">
                <a:solidFill>
                  <a:schemeClr val="tx1"/>
                </a:solidFill>
                <a:latin typeface="Calibri" charset="0"/>
                <a:cs typeface="Calibri" charset="0"/>
                <a:sym typeface="Calibri"/>
              </a:rPr>
              <a:t>Evitar el desperdicio de recursos en productos no viables.</a:t>
            </a:r>
            <a:endParaRPr lang="es-ES" spc="-10" dirty="0">
              <a:solidFill>
                <a:schemeClr val="tx1"/>
              </a:solidFill>
              <a:latin typeface="Calibri" charset="0"/>
              <a:cs typeface="Calibri" charset="0"/>
            </a:endParaRPr>
          </a:p>
          <a:p>
            <a:pPr marL="180000" marR="0" lvl="0" indent="-66675" algn="l" rtl="0">
              <a:spcBef>
                <a:spcPts val="0"/>
              </a:spcBef>
              <a:spcAft>
                <a:spcPts val="0"/>
              </a:spcAft>
              <a:buClr>
                <a:schemeClr val="dk1"/>
              </a:buClr>
              <a:buSzPts val="1600"/>
              <a:buFont typeface="Arial"/>
              <a:buNone/>
            </a:pPr>
            <a:endParaRPr lang="es-ES" dirty="0">
              <a:solidFill>
                <a:schemeClr val="tx1"/>
              </a:solidFill>
              <a:latin typeface="Calibri"/>
              <a:ea typeface="Calibri"/>
              <a:cs typeface="Calibri"/>
              <a:sym typeface="Calibri"/>
            </a:endParaRPr>
          </a:p>
          <a:p>
            <a:pPr marL="11725" marR="0" lvl="0" indent="0" algn="l" rtl="0">
              <a:spcBef>
                <a:spcPts val="0"/>
              </a:spcBef>
              <a:spcAft>
                <a:spcPts val="0"/>
              </a:spcAft>
              <a:buNone/>
            </a:pPr>
            <a:r>
              <a:rPr lang="es-ES" dirty="0">
                <a:solidFill>
                  <a:schemeClr val="tx1"/>
                </a:solidFill>
                <a:latin typeface="Calibri"/>
                <a:ea typeface="Calibri"/>
                <a:cs typeface="Calibri"/>
                <a:sym typeface="Calibri"/>
              </a:rPr>
              <a:t>En esta sesión, aprenderemos sobre el diseño de experimentos para planificar cómo se recogerán los datos y cómo se medirán los resultados para validar las hipótesis del MVP.</a:t>
            </a:r>
            <a:endParaRPr lang="es-ES" dirty="0">
              <a:solidFill>
                <a:schemeClr val="tx1"/>
              </a:solidFill>
            </a:endParaRPr>
          </a:p>
        </p:txBody>
      </p:sp>
      <p:pic>
        <p:nvPicPr>
          <p:cNvPr id="7" name="Imagen 6">
            <a:extLst>
              <a:ext uri="{FF2B5EF4-FFF2-40B4-BE49-F238E27FC236}">
                <a16:creationId xmlns:a16="http://schemas.microsoft.com/office/drawing/2014/main" id="{C28AC5A5-EC3D-F74A-AA11-181C7B5ACA54}"/>
              </a:ext>
            </a:extLst>
          </p:cNvPr>
          <p:cNvPicPr>
            <a:picLocks noChangeAspect="1"/>
          </p:cNvPicPr>
          <p:nvPr/>
        </p:nvPicPr>
        <p:blipFill>
          <a:blip r:embed="rId3"/>
          <a:stretch>
            <a:fillRect/>
          </a:stretch>
        </p:blipFill>
        <p:spPr>
          <a:xfrm>
            <a:off x="1010839" y="954885"/>
            <a:ext cx="117851" cy="121369"/>
          </a:xfrm>
          <a:prstGeom prst="rect">
            <a:avLst/>
          </a:prstGeom>
        </p:spPr>
      </p:pic>
      <p:pic>
        <p:nvPicPr>
          <p:cNvPr id="8" name="Imagen 7">
            <a:extLst>
              <a:ext uri="{FF2B5EF4-FFF2-40B4-BE49-F238E27FC236}">
                <a16:creationId xmlns:a16="http://schemas.microsoft.com/office/drawing/2014/main" id="{FE669CC8-7180-9446-B64E-7A33CC35F78D}"/>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9" name="Rectángulo 8">
            <a:extLst>
              <a:ext uri="{FF2B5EF4-FFF2-40B4-BE49-F238E27FC236}">
                <a16:creationId xmlns:a16="http://schemas.microsoft.com/office/drawing/2014/main" id="{B2DC5C45-FE5C-504D-A446-EBFF3E10279F}"/>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 name="Rectangle 5">
            <a:extLst>
              <a:ext uri="{FF2B5EF4-FFF2-40B4-BE49-F238E27FC236}">
                <a16:creationId xmlns:a16="http://schemas.microsoft.com/office/drawing/2014/main" id="{2A3843B1-13BF-D742-B8AB-97DE75EF319A}"/>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1" name="Imagen 10">
            <a:extLst>
              <a:ext uri="{FF2B5EF4-FFF2-40B4-BE49-F238E27FC236}">
                <a16:creationId xmlns:a16="http://schemas.microsoft.com/office/drawing/2014/main" id="{2F0D3430-B074-F344-BFB8-E581E578E9B9}"/>
              </a:ext>
            </a:extLst>
          </p:cNvPr>
          <p:cNvPicPr>
            <a:picLocks noChangeAspect="1"/>
          </p:cNvPicPr>
          <p:nvPr/>
        </p:nvPicPr>
        <p:blipFill>
          <a:blip r:embed="rId3"/>
          <a:stretch>
            <a:fillRect/>
          </a:stretch>
        </p:blipFill>
        <p:spPr>
          <a:xfrm>
            <a:off x="1010839" y="1816820"/>
            <a:ext cx="117851" cy="121369"/>
          </a:xfrm>
          <a:prstGeom prst="rect">
            <a:avLst/>
          </a:prstGeom>
        </p:spPr>
      </p:pic>
      <p:pic>
        <p:nvPicPr>
          <p:cNvPr id="12" name="Imagen 11">
            <a:extLst>
              <a:ext uri="{FF2B5EF4-FFF2-40B4-BE49-F238E27FC236}">
                <a16:creationId xmlns:a16="http://schemas.microsoft.com/office/drawing/2014/main" id="{D4861C16-EA4A-1443-9256-E82322511BB5}"/>
              </a:ext>
            </a:extLst>
          </p:cNvPr>
          <p:cNvPicPr>
            <a:picLocks noChangeAspect="1"/>
          </p:cNvPicPr>
          <p:nvPr/>
        </p:nvPicPr>
        <p:blipFill>
          <a:blip r:embed="rId3"/>
          <a:stretch>
            <a:fillRect/>
          </a:stretch>
        </p:blipFill>
        <p:spPr>
          <a:xfrm>
            <a:off x="1010839" y="2678755"/>
            <a:ext cx="117851" cy="121369"/>
          </a:xfrm>
          <a:prstGeom prst="rect">
            <a:avLst/>
          </a:prstGeom>
        </p:spPr>
      </p:pic>
      <p:pic>
        <p:nvPicPr>
          <p:cNvPr id="14" name="Imagen 13">
            <a:extLst>
              <a:ext uri="{FF2B5EF4-FFF2-40B4-BE49-F238E27FC236}">
                <a16:creationId xmlns:a16="http://schemas.microsoft.com/office/drawing/2014/main" id="{4C7E48CF-1F5B-9040-BB4A-35EABA9DC811}"/>
              </a:ext>
            </a:extLst>
          </p:cNvPr>
          <p:cNvPicPr>
            <a:picLocks noChangeAspect="1"/>
          </p:cNvPicPr>
          <p:nvPr/>
        </p:nvPicPr>
        <p:blipFill>
          <a:blip r:embed="rId3"/>
          <a:stretch>
            <a:fillRect/>
          </a:stretch>
        </p:blipFill>
        <p:spPr>
          <a:xfrm>
            <a:off x="1010839" y="3739205"/>
            <a:ext cx="117851" cy="1213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0051BB9-E6BF-264E-95AE-ABCF25425001}"/>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A55016F7-1B02-0A47-8355-AC4F3B59AA90}"/>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DISEÑO DE EXPERIMENTOS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Y MÉTRICAS</a:t>
            </a:r>
          </a:p>
        </p:txBody>
      </p:sp>
      <p:pic>
        <p:nvPicPr>
          <p:cNvPr id="4" name="Imagen 3">
            <a:extLst>
              <a:ext uri="{FF2B5EF4-FFF2-40B4-BE49-F238E27FC236}">
                <a16:creationId xmlns:a16="http://schemas.microsoft.com/office/drawing/2014/main" id="{BC0AF5E6-8C17-8B4F-976D-BAFDE4285847}"/>
              </a:ext>
            </a:extLst>
          </p:cNvPr>
          <p:cNvPicPr>
            <a:picLocks noChangeAspect="1"/>
          </p:cNvPicPr>
          <p:nvPr/>
        </p:nvPicPr>
        <p:blipFill>
          <a:blip r:embed="rId2"/>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3277861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grpSp>
        <p:nvGrpSpPr>
          <p:cNvPr id="4" name="Agrupar 50">
            <a:extLst>
              <a:ext uri="{FF2B5EF4-FFF2-40B4-BE49-F238E27FC236}">
                <a16:creationId xmlns:a16="http://schemas.microsoft.com/office/drawing/2014/main" id="{B99659ED-102A-634B-A082-6BE5166E52CF}"/>
              </a:ext>
            </a:extLst>
          </p:cNvPr>
          <p:cNvGrpSpPr/>
          <p:nvPr/>
        </p:nvGrpSpPr>
        <p:grpSpPr>
          <a:xfrm>
            <a:off x="276723" y="1306947"/>
            <a:ext cx="2806012" cy="1722587"/>
            <a:chOff x="276723" y="1465697"/>
            <a:chExt cx="2806012" cy="1722587"/>
          </a:xfrm>
        </p:grpSpPr>
        <p:sp>
          <p:nvSpPr>
            <p:cNvPr id="5" name="Rectángulo redondeado 4">
              <a:extLst>
                <a:ext uri="{FF2B5EF4-FFF2-40B4-BE49-F238E27FC236}">
                  <a16:creationId xmlns:a16="http://schemas.microsoft.com/office/drawing/2014/main" id="{4CABF44F-F9A2-1C49-A496-EEF6C3B4B1D8}"/>
                </a:ext>
              </a:extLst>
            </p:cNvPr>
            <p:cNvSpPr/>
            <p:nvPr/>
          </p:nvSpPr>
          <p:spPr>
            <a:xfrm>
              <a:off x="547515" y="1465697"/>
              <a:ext cx="2535220" cy="1722587"/>
            </a:xfrm>
            <a:prstGeom prst="roundRect">
              <a:avLst>
                <a:gd name="adj" fmla="val 6762"/>
              </a:avLst>
            </a:prstGeom>
            <a:solidFill>
              <a:srgbClr val="CCEFF2"/>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marL="4763">
                <a:buSzPts val="1600"/>
              </a:pPr>
              <a:r>
                <a:rPr lang="es-ES" sz="1200" b="1" dirty="0">
                  <a:solidFill>
                    <a:srgbClr val="00B1C2"/>
                  </a:solidFill>
                  <a:latin typeface="Calibri" charset="0"/>
                  <a:cs typeface="Calibri" charset="0"/>
                  <a:sym typeface="Calibri"/>
                </a:rPr>
                <a:t>FORMULACIÓN DE HIPÓTESIS: </a:t>
              </a:r>
            </a:p>
            <a:p>
              <a:pPr marR="0" lvl="0" algn="l" rtl="0">
                <a:spcBef>
                  <a:spcPts val="0"/>
                </a:spcBef>
                <a:spcAft>
                  <a:spcPts val="0"/>
                </a:spcAft>
                <a:buClr>
                  <a:srgbClr val="262626"/>
                </a:buClr>
                <a:buSzPts val="1600"/>
              </a:pPr>
              <a:r>
                <a:rPr lang="es-ES" sz="1200" dirty="0">
                  <a:solidFill>
                    <a:srgbClr val="262626"/>
                  </a:solidFill>
                  <a:latin typeface="Calibri"/>
                  <a:ea typeface="Calibri"/>
                  <a:cs typeface="Calibri"/>
                  <a:sym typeface="Calibri"/>
                </a:rPr>
                <a:t>Define lo que esperas que tu MVP logre.</a:t>
              </a:r>
              <a:endParaRPr lang="es-ES" sz="1200" dirty="0"/>
            </a:p>
            <a:p>
              <a:pPr marL="136525" marR="0" lvl="2" indent="-136525" algn="l" rtl="0">
                <a:spcBef>
                  <a:spcPts val="0"/>
                </a:spcBef>
                <a:spcAft>
                  <a:spcPts val="0"/>
                </a:spcAft>
                <a:buClr>
                  <a:srgbClr val="00B1C2"/>
                </a:buClr>
                <a:buSzPct val="100000"/>
                <a:buFont typeface="Arial" panose="020B0604020202020204" pitchFamily="34" charset="0"/>
                <a:buChar char="•"/>
              </a:pPr>
              <a:r>
                <a:rPr lang="es-ES" sz="1200" b="0" i="0" u="none" strike="noStrike" cap="none" dirty="0">
                  <a:solidFill>
                    <a:srgbClr val="262626"/>
                  </a:solidFill>
                  <a:latin typeface="Calibri"/>
                  <a:ea typeface="Calibri"/>
                  <a:cs typeface="Calibri"/>
                  <a:sym typeface="Calibri"/>
                </a:rPr>
                <a:t>Ejemplo: "Si lanzamos una aplicación de entrega de comida, los usuarios la usarán al menos dos veces por semana."</a:t>
              </a:r>
              <a:endParaRPr lang="es-ES" sz="1200" dirty="0"/>
            </a:p>
          </p:txBody>
        </p:sp>
        <p:sp>
          <p:nvSpPr>
            <p:cNvPr id="6" name="Acorde 5">
              <a:extLst>
                <a:ext uri="{FF2B5EF4-FFF2-40B4-BE49-F238E27FC236}">
                  <a16:creationId xmlns:a16="http://schemas.microsoft.com/office/drawing/2014/main" id="{0261779D-4943-104C-B2FF-A530C7826451}"/>
                </a:ext>
              </a:extLst>
            </p:cNvPr>
            <p:cNvSpPr/>
            <p:nvPr/>
          </p:nvSpPr>
          <p:spPr>
            <a:xfrm rot="12600000">
              <a:off x="276723" y="2017867"/>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7" name="CuadroTexto 6">
              <a:extLst>
                <a:ext uri="{FF2B5EF4-FFF2-40B4-BE49-F238E27FC236}">
                  <a16:creationId xmlns:a16="http://schemas.microsoft.com/office/drawing/2014/main" id="{C3472FE0-5863-3D43-BCEF-557297DE04FE}"/>
                </a:ext>
              </a:extLst>
            </p:cNvPr>
            <p:cNvSpPr txBox="1"/>
            <p:nvPr/>
          </p:nvSpPr>
          <p:spPr>
            <a:xfrm>
              <a:off x="479524" y="2003825"/>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1</a:t>
              </a:r>
            </a:p>
          </p:txBody>
        </p:sp>
      </p:grpSp>
      <p:grpSp>
        <p:nvGrpSpPr>
          <p:cNvPr id="8" name="Agrupar 49">
            <a:extLst>
              <a:ext uri="{FF2B5EF4-FFF2-40B4-BE49-F238E27FC236}">
                <a16:creationId xmlns:a16="http://schemas.microsoft.com/office/drawing/2014/main" id="{566469BC-C2AE-BD48-BCE5-22971A293F39}"/>
              </a:ext>
            </a:extLst>
          </p:cNvPr>
          <p:cNvGrpSpPr/>
          <p:nvPr/>
        </p:nvGrpSpPr>
        <p:grpSpPr>
          <a:xfrm>
            <a:off x="3054263" y="1306947"/>
            <a:ext cx="2806012" cy="1722587"/>
            <a:chOff x="3054263" y="1481981"/>
            <a:chExt cx="2806012" cy="1722587"/>
          </a:xfrm>
        </p:grpSpPr>
        <p:sp>
          <p:nvSpPr>
            <p:cNvPr id="9" name="Rectángulo redondeado 8">
              <a:extLst>
                <a:ext uri="{FF2B5EF4-FFF2-40B4-BE49-F238E27FC236}">
                  <a16:creationId xmlns:a16="http://schemas.microsoft.com/office/drawing/2014/main" id="{1E1A3330-72E4-C349-89A1-111B7CC26E21}"/>
                </a:ext>
              </a:extLst>
            </p:cNvPr>
            <p:cNvSpPr/>
            <p:nvPr/>
          </p:nvSpPr>
          <p:spPr>
            <a:xfrm>
              <a:off x="3325055" y="1481981"/>
              <a:ext cx="2535220" cy="1722587"/>
            </a:xfrm>
            <a:prstGeom prst="roundRect">
              <a:avLst>
                <a:gd name="adj" fmla="val 7758"/>
              </a:avLst>
            </a:prstGeom>
            <a:solidFill>
              <a:srgbClr val="E6F3D6"/>
            </a:solidFill>
            <a:ln w="38100">
              <a:solidFill>
                <a:srgbClr val="8EC540"/>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a:buSzPts val="1600"/>
              </a:pPr>
              <a:r>
                <a:rPr lang="es-ES" sz="1300" b="1" dirty="0">
                  <a:solidFill>
                    <a:srgbClr val="8EC540"/>
                  </a:solidFill>
                  <a:latin typeface="Calibri" charset="0"/>
                  <a:cs typeface="Calibri" charset="0"/>
                  <a:sym typeface="Calibri"/>
                </a:rPr>
                <a:t>IDENTIFICACIÓN DE VARIABLES:</a:t>
              </a:r>
              <a:endParaRPr lang="es-ES" sz="1300" b="1" dirty="0">
                <a:solidFill>
                  <a:srgbClr val="8EC540"/>
                </a:solidFill>
                <a:latin typeface="Calibri" charset="0"/>
                <a:cs typeface="Calibri" charset="0"/>
              </a:endParaRPr>
            </a:p>
            <a:p>
              <a:pPr marL="136525" marR="0" lvl="2" indent="-136525" algn="l" rtl="0">
                <a:spcBef>
                  <a:spcPts val="0"/>
                </a:spcBef>
                <a:spcAft>
                  <a:spcPts val="0"/>
                </a:spcAft>
                <a:buClr>
                  <a:srgbClr val="92C14E"/>
                </a:buClr>
                <a:buSzPct val="100000"/>
                <a:buFont typeface="Arial" panose="020B0604020202020204" pitchFamily="34" charset="0"/>
                <a:buChar char="•"/>
              </a:pPr>
              <a:r>
                <a:rPr lang="es-ES" sz="1300" b="0" i="0" u="none" strike="noStrike" cap="none" dirty="0">
                  <a:solidFill>
                    <a:srgbClr val="262626"/>
                  </a:solidFill>
                  <a:latin typeface="Calibri"/>
                  <a:ea typeface="Calibri"/>
                  <a:cs typeface="Calibri"/>
                  <a:sym typeface="Calibri"/>
                </a:rPr>
                <a:t>Aspectos del producto que puedes cambiar; p. ej.: funcionalidad de la app</a:t>
              </a:r>
              <a:endParaRPr lang="es-ES" sz="1300" dirty="0"/>
            </a:p>
            <a:p>
              <a:pPr marL="136525" marR="0" lvl="2" indent="-136525" algn="l" rtl="0">
                <a:spcBef>
                  <a:spcPts val="0"/>
                </a:spcBef>
                <a:spcAft>
                  <a:spcPts val="0"/>
                </a:spcAft>
                <a:buClr>
                  <a:srgbClr val="92C14E"/>
                </a:buClr>
                <a:buSzPct val="100000"/>
                <a:buFont typeface="Arial" panose="020B0604020202020204" pitchFamily="34" charset="0"/>
                <a:buChar char="•"/>
              </a:pPr>
              <a:r>
                <a:rPr lang="es-ES" sz="1300" b="0" i="0" u="none" strike="noStrike" cap="none" dirty="0">
                  <a:solidFill>
                    <a:srgbClr val="262626"/>
                  </a:solidFill>
                  <a:latin typeface="Calibri"/>
                  <a:ea typeface="Calibri"/>
                  <a:cs typeface="Calibri"/>
                  <a:sym typeface="Calibri"/>
                </a:rPr>
                <a:t>Lo que estás midiendo; p. ej.: frecuencia de uso</a:t>
              </a:r>
              <a:endParaRPr lang="es-ES" sz="1300" dirty="0"/>
            </a:p>
          </p:txBody>
        </p:sp>
        <p:sp>
          <p:nvSpPr>
            <p:cNvPr id="10" name="Acorde 26">
              <a:extLst>
                <a:ext uri="{FF2B5EF4-FFF2-40B4-BE49-F238E27FC236}">
                  <a16:creationId xmlns:a16="http://schemas.microsoft.com/office/drawing/2014/main" id="{76F77AB0-E29F-074F-9392-1050FA31E35D}"/>
                </a:ext>
              </a:extLst>
            </p:cNvPr>
            <p:cNvSpPr/>
            <p:nvPr/>
          </p:nvSpPr>
          <p:spPr>
            <a:xfrm rot="12600000">
              <a:off x="3054263" y="2015863"/>
              <a:ext cx="673990" cy="654822"/>
            </a:xfrm>
            <a:prstGeom prst="chord">
              <a:avLst>
                <a:gd name="adj1" fmla="val 2700000"/>
                <a:gd name="adj2" fmla="val 15233344"/>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1" name="CuadroTexto 10">
              <a:extLst>
                <a:ext uri="{FF2B5EF4-FFF2-40B4-BE49-F238E27FC236}">
                  <a16:creationId xmlns:a16="http://schemas.microsoft.com/office/drawing/2014/main" id="{5A9C0123-2CDD-3C43-9570-AF91BA5DDAA0}"/>
                </a:ext>
              </a:extLst>
            </p:cNvPr>
            <p:cNvSpPr txBox="1"/>
            <p:nvPr/>
          </p:nvSpPr>
          <p:spPr>
            <a:xfrm>
              <a:off x="3257063" y="2020109"/>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2</a:t>
              </a:r>
            </a:p>
          </p:txBody>
        </p:sp>
      </p:grpSp>
      <p:grpSp>
        <p:nvGrpSpPr>
          <p:cNvPr id="12" name="Agrupar 48">
            <a:extLst>
              <a:ext uri="{FF2B5EF4-FFF2-40B4-BE49-F238E27FC236}">
                <a16:creationId xmlns:a16="http://schemas.microsoft.com/office/drawing/2014/main" id="{926A48C8-D5D6-0040-9A69-B7751D28FB4D}"/>
              </a:ext>
            </a:extLst>
          </p:cNvPr>
          <p:cNvGrpSpPr/>
          <p:nvPr/>
        </p:nvGrpSpPr>
        <p:grpSpPr>
          <a:xfrm>
            <a:off x="5831802" y="1306947"/>
            <a:ext cx="2806013" cy="1722587"/>
            <a:chOff x="5831802" y="1491617"/>
            <a:chExt cx="2806013" cy="1722587"/>
          </a:xfrm>
        </p:grpSpPr>
        <p:sp>
          <p:nvSpPr>
            <p:cNvPr id="13" name="Rectángulo redondeado 12">
              <a:extLst>
                <a:ext uri="{FF2B5EF4-FFF2-40B4-BE49-F238E27FC236}">
                  <a16:creationId xmlns:a16="http://schemas.microsoft.com/office/drawing/2014/main" id="{4CBC3F1E-25EE-E24A-8A9E-A42657CD4050}"/>
                </a:ext>
              </a:extLst>
            </p:cNvPr>
            <p:cNvSpPr/>
            <p:nvPr/>
          </p:nvSpPr>
          <p:spPr>
            <a:xfrm>
              <a:off x="6102595" y="1491617"/>
              <a:ext cx="2535220" cy="1722587"/>
            </a:xfrm>
            <a:prstGeom prst="roundRect">
              <a:avLst>
                <a:gd name="adj" fmla="val 6512"/>
              </a:avLst>
            </a:prstGeom>
            <a:solidFill>
              <a:srgbClr val="FCD7D5"/>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a:buSzPts val="1600"/>
              </a:pPr>
              <a:r>
                <a:rPr lang="es-ES" sz="1300" b="1" dirty="0">
                  <a:solidFill>
                    <a:srgbClr val="EE4639"/>
                  </a:solidFill>
                  <a:latin typeface="Calibri" charset="0"/>
                  <a:cs typeface="Calibri" charset="0"/>
                  <a:sym typeface="Calibri"/>
                </a:rPr>
                <a:t>SELECCIÓN DEL MÉTODO EXPERIMENTAL:</a:t>
              </a:r>
              <a:endParaRPr lang="es-ES" sz="1300" b="1" dirty="0">
                <a:solidFill>
                  <a:srgbClr val="EE4639"/>
                </a:solidFill>
                <a:latin typeface="Calibri" charset="0"/>
                <a:cs typeface="Calibri" charset="0"/>
              </a:endParaRPr>
            </a:p>
            <a:p>
              <a:pPr marL="136525" marR="0" lvl="2" indent="-136525" algn="l" rtl="0">
                <a:spcBef>
                  <a:spcPts val="0"/>
                </a:spcBef>
                <a:spcAft>
                  <a:spcPts val="0"/>
                </a:spcAft>
                <a:buClr>
                  <a:srgbClr val="EE4639"/>
                </a:buClr>
                <a:buSzPct val="100000"/>
                <a:buFont typeface="Arial" panose="020B0604020202020204" pitchFamily="34" charset="0"/>
                <a:buChar char="•"/>
              </a:pPr>
              <a:r>
                <a:rPr lang="es-ES" sz="1300" b="0" i="0" u="none" strike="noStrike" cap="none" dirty="0">
                  <a:solidFill>
                    <a:srgbClr val="262626"/>
                  </a:solidFill>
                  <a:latin typeface="Calibri"/>
                  <a:ea typeface="Calibri"/>
                  <a:cs typeface="Calibri"/>
                  <a:sym typeface="Calibri"/>
                </a:rPr>
                <a:t>Pruebas A/B</a:t>
              </a:r>
              <a:endParaRPr lang="es-ES" sz="1300" dirty="0"/>
            </a:p>
            <a:p>
              <a:pPr marL="136525" marR="0" lvl="2" indent="-136525" algn="l" rtl="0">
                <a:spcBef>
                  <a:spcPts val="0"/>
                </a:spcBef>
                <a:spcAft>
                  <a:spcPts val="0"/>
                </a:spcAft>
                <a:buClr>
                  <a:srgbClr val="EE4639"/>
                </a:buClr>
                <a:buSzPct val="100000"/>
                <a:buFont typeface="Arial" panose="020B0604020202020204" pitchFamily="34" charset="0"/>
                <a:buChar char="•"/>
              </a:pPr>
              <a:r>
                <a:rPr lang="es-ES" sz="1300" b="0" i="0" u="none" strike="noStrike" cap="none" dirty="0">
                  <a:solidFill>
                    <a:srgbClr val="262626"/>
                  </a:solidFill>
                  <a:latin typeface="Calibri"/>
                  <a:ea typeface="Calibri"/>
                  <a:cs typeface="Calibri"/>
                  <a:sym typeface="Calibri"/>
                </a:rPr>
                <a:t>Entrevistas de usuario</a:t>
              </a:r>
              <a:endParaRPr lang="es-ES" sz="1300" dirty="0"/>
            </a:p>
            <a:p>
              <a:pPr marL="136525" marR="0" lvl="2" indent="-136525" algn="l" rtl="0">
                <a:spcBef>
                  <a:spcPts val="0"/>
                </a:spcBef>
                <a:spcAft>
                  <a:spcPts val="0"/>
                </a:spcAft>
                <a:buClr>
                  <a:srgbClr val="EE4639"/>
                </a:buClr>
                <a:buSzPct val="100000"/>
                <a:buFont typeface="Arial" panose="020B0604020202020204" pitchFamily="34" charset="0"/>
                <a:buChar char="•"/>
              </a:pPr>
              <a:r>
                <a:rPr lang="es-ES" sz="1300" b="0" i="0" u="none" strike="noStrike" cap="none" dirty="0">
                  <a:solidFill>
                    <a:srgbClr val="262626"/>
                  </a:solidFill>
                  <a:latin typeface="Calibri"/>
                  <a:ea typeface="Calibri"/>
                  <a:cs typeface="Calibri"/>
                  <a:sym typeface="Calibri"/>
                </a:rPr>
                <a:t>Encuestas</a:t>
              </a:r>
              <a:endParaRPr lang="es-ES" sz="1300" dirty="0"/>
            </a:p>
          </p:txBody>
        </p:sp>
        <p:sp>
          <p:nvSpPr>
            <p:cNvPr id="14" name="Acorde 32">
              <a:extLst>
                <a:ext uri="{FF2B5EF4-FFF2-40B4-BE49-F238E27FC236}">
                  <a16:creationId xmlns:a16="http://schemas.microsoft.com/office/drawing/2014/main" id="{11D220DB-8F16-B049-B2DD-889EE23B93E4}"/>
                </a:ext>
              </a:extLst>
            </p:cNvPr>
            <p:cNvSpPr/>
            <p:nvPr/>
          </p:nvSpPr>
          <p:spPr>
            <a:xfrm rot="12600000">
              <a:off x="5831802" y="2025499"/>
              <a:ext cx="673990" cy="654822"/>
            </a:xfrm>
            <a:prstGeom prst="chord">
              <a:avLst>
                <a:gd name="adj1" fmla="val 2700000"/>
                <a:gd name="adj2" fmla="val 1523334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5" name="CuadroTexto 14">
              <a:extLst>
                <a:ext uri="{FF2B5EF4-FFF2-40B4-BE49-F238E27FC236}">
                  <a16:creationId xmlns:a16="http://schemas.microsoft.com/office/drawing/2014/main" id="{82B492BD-3AB7-F047-835B-356E557DD1F9}"/>
                </a:ext>
              </a:extLst>
            </p:cNvPr>
            <p:cNvSpPr txBox="1"/>
            <p:nvPr/>
          </p:nvSpPr>
          <p:spPr>
            <a:xfrm>
              <a:off x="6034603" y="2029745"/>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3</a:t>
              </a:r>
            </a:p>
          </p:txBody>
        </p:sp>
      </p:grpSp>
      <p:grpSp>
        <p:nvGrpSpPr>
          <p:cNvPr id="16" name="Agrupar 51">
            <a:extLst>
              <a:ext uri="{FF2B5EF4-FFF2-40B4-BE49-F238E27FC236}">
                <a16:creationId xmlns:a16="http://schemas.microsoft.com/office/drawing/2014/main" id="{844B8303-BE26-5241-9644-30C29AA8B68F}"/>
              </a:ext>
            </a:extLst>
          </p:cNvPr>
          <p:cNvGrpSpPr/>
          <p:nvPr/>
        </p:nvGrpSpPr>
        <p:grpSpPr>
          <a:xfrm>
            <a:off x="1586601" y="3317587"/>
            <a:ext cx="2806012" cy="1722587"/>
            <a:chOff x="276723" y="3467193"/>
            <a:chExt cx="2806012" cy="1722587"/>
          </a:xfrm>
        </p:grpSpPr>
        <p:sp>
          <p:nvSpPr>
            <p:cNvPr id="17" name="Rectángulo redondeado 16">
              <a:extLst>
                <a:ext uri="{FF2B5EF4-FFF2-40B4-BE49-F238E27FC236}">
                  <a16:creationId xmlns:a16="http://schemas.microsoft.com/office/drawing/2014/main" id="{572D78A1-9274-C648-A262-74D06B4F299A}"/>
                </a:ext>
              </a:extLst>
            </p:cNvPr>
            <p:cNvSpPr/>
            <p:nvPr/>
          </p:nvSpPr>
          <p:spPr>
            <a:xfrm>
              <a:off x="547515" y="3467193"/>
              <a:ext cx="2535220" cy="1722587"/>
            </a:xfrm>
            <a:prstGeom prst="roundRect">
              <a:avLst>
                <a:gd name="adj" fmla="val 6762"/>
              </a:avLst>
            </a:prstGeom>
            <a:solidFill>
              <a:srgbClr val="FFE2D2"/>
            </a:solidFill>
            <a:ln w="38100">
              <a:solidFill>
                <a:srgbClr val="FF7828"/>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a:buSzPts val="1600"/>
              </a:pPr>
              <a:r>
                <a:rPr lang="es-ES" sz="1300" b="1" dirty="0">
                  <a:solidFill>
                    <a:srgbClr val="FF7828"/>
                  </a:solidFill>
                  <a:latin typeface="Calibri" charset="0"/>
                  <a:cs typeface="Calibri" charset="0"/>
                  <a:sym typeface="Calibri"/>
                </a:rPr>
                <a:t>IMPLEMENTACIÓN Y RECOLECCIÓN DE DATOS:</a:t>
              </a:r>
              <a:endParaRPr lang="es-ES" sz="1300" b="1" dirty="0">
                <a:solidFill>
                  <a:srgbClr val="FF7828"/>
                </a:solidFill>
                <a:latin typeface="Calibri" charset="0"/>
                <a:cs typeface="Calibri" charset="0"/>
              </a:endParaRPr>
            </a:p>
            <a:p>
              <a:pPr marL="136525" marR="0" lvl="2" indent="-136525" algn="l" rtl="0">
                <a:spcBef>
                  <a:spcPts val="0"/>
                </a:spcBef>
                <a:spcAft>
                  <a:spcPts val="0"/>
                </a:spcAft>
                <a:buClr>
                  <a:srgbClr val="FE7828"/>
                </a:buClr>
                <a:buSzPct val="100000"/>
                <a:buFont typeface="Arial" panose="020B0604020202020204" pitchFamily="34" charset="0"/>
                <a:buChar char="•"/>
              </a:pPr>
              <a:r>
                <a:rPr lang="es-ES" sz="1300" b="0" i="0" u="none" strike="noStrike" cap="none" dirty="0">
                  <a:solidFill>
                    <a:srgbClr val="262626"/>
                  </a:solidFill>
                  <a:latin typeface="Calibri"/>
                  <a:ea typeface="Calibri"/>
                  <a:cs typeface="Calibri"/>
                  <a:sym typeface="Calibri"/>
                </a:rPr>
                <a:t>Desarrollar el MVP con las características mínimas</a:t>
              </a:r>
              <a:endParaRPr lang="es-ES" sz="1300" dirty="0"/>
            </a:p>
            <a:p>
              <a:pPr marL="136525" marR="0" lvl="2" indent="-136525" algn="l" rtl="0">
                <a:spcBef>
                  <a:spcPts val="0"/>
                </a:spcBef>
                <a:spcAft>
                  <a:spcPts val="0"/>
                </a:spcAft>
                <a:buClr>
                  <a:srgbClr val="FE7828"/>
                </a:buClr>
                <a:buSzPct val="100000"/>
                <a:buFont typeface="Arial" panose="020B0604020202020204" pitchFamily="34" charset="0"/>
                <a:buChar char="•"/>
              </a:pPr>
              <a:r>
                <a:rPr lang="es-ES" sz="1300" b="0" i="0" u="none" strike="noStrike" cap="none" dirty="0">
                  <a:solidFill>
                    <a:srgbClr val="262626"/>
                  </a:solidFill>
                  <a:latin typeface="Calibri"/>
                  <a:ea typeface="Calibri"/>
                  <a:cs typeface="Calibri"/>
                  <a:sym typeface="Calibri"/>
                </a:rPr>
                <a:t>Lanzar el experimento y recoger datos de uso, </a:t>
              </a:r>
              <a:r>
                <a:rPr lang="es-ES" sz="1300" b="0" i="1" u="none" strike="noStrike" cap="none" dirty="0" err="1">
                  <a:solidFill>
                    <a:srgbClr val="262626"/>
                  </a:solidFill>
                  <a:latin typeface="Calibri"/>
                  <a:ea typeface="Calibri"/>
                  <a:cs typeface="Calibri"/>
                  <a:sym typeface="Calibri"/>
                </a:rPr>
                <a:t>feedback</a:t>
              </a:r>
              <a:r>
                <a:rPr lang="es-ES" sz="1300" b="0" i="0" u="none" strike="noStrike" cap="none" dirty="0">
                  <a:solidFill>
                    <a:srgbClr val="262626"/>
                  </a:solidFill>
                  <a:latin typeface="Calibri"/>
                  <a:ea typeface="Calibri"/>
                  <a:cs typeface="Calibri"/>
                  <a:sym typeface="Calibri"/>
                </a:rPr>
                <a:t>, etc.</a:t>
              </a:r>
              <a:endParaRPr lang="es-ES" sz="1300" dirty="0"/>
            </a:p>
          </p:txBody>
        </p:sp>
        <p:sp>
          <p:nvSpPr>
            <p:cNvPr id="18" name="Acorde 37">
              <a:extLst>
                <a:ext uri="{FF2B5EF4-FFF2-40B4-BE49-F238E27FC236}">
                  <a16:creationId xmlns:a16="http://schemas.microsoft.com/office/drawing/2014/main" id="{E822567D-A374-8E41-A9E3-47EE0B488F7E}"/>
                </a:ext>
              </a:extLst>
            </p:cNvPr>
            <p:cNvSpPr/>
            <p:nvPr/>
          </p:nvSpPr>
          <p:spPr>
            <a:xfrm rot="12600000">
              <a:off x="276723" y="4019363"/>
              <a:ext cx="673990" cy="654822"/>
            </a:xfrm>
            <a:prstGeom prst="chord">
              <a:avLst>
                <a:gd name="adj1" fmla="val 2700000"/>
                <a:gd name="adj2" fmla="val 15233344"/>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9" name="CuadroTexto 18">
              <a:extLst>
                <a:ext uri="{FF2B5EF4-FFF2-40B4-BE49-F238E27FC236}">
                  <a16:creationId xmlns:a16="http://schemas.microsoft.com/office/drawing/2014/main" id="{8CBD7688-474D-934A-A7BB-DB0723273912}"/>
                </a:ext>
              </a:extLst>
            </p:cNvPr>
            <p:cNvSpPr txBox="1"/>
            <p:nvPr/>
          </p:nvSpPr>
          <p:spPr>
            <a:xfrm>
              <a:off x="479524" y="4005321"/>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4</a:t>
              </a:r>
            </a:p>
          </p:txBody>
        </p:sp>
      </p:grpSp>
      <p:grpSp>
        <p:nvGrpSpPr>
          <p:cNvPr id="20" name="Agrupar 52">
            <a:extLst>
              <a:ext uri="{FF2B5EF4-FFF2-40B4-BE49-F238E27FC236}">
                <a16:creationId xmlns:a16="http://schemas.microsoft.com/office/drawing/2014/main" id="{ADC5D4F0-1123-C646-B189-77DED522FA6D}"/>
              </a:ext>
            </a:extLst>
          </p:cNvPr>
          <p:cNvGrpSpPr/>
          <p:nvPr/>
        </p:nvGrpSpPr>
        <p:grpSpPr>
          <a:xfrm>
            <a:off x="4364141" y="3317587"/>
            <a:ext cx="2806012" cy="1722587"/>
            <a:chOff x="3054263" y="3483477"/>
            <a:chExt cx="2806012" cy="1722587"/>
          </a:xfrm>
        </p:grpSpPr>
        <p:sp>
          <p:nvSpPr>
            <p:cNvPr id="21" name="Rectángulo redondeado 20">
              <a:extLst>
                <a:ext uri="{FF2B5EF4-FFF2-40B4-BE49-F238E27FC236}">
                  <a16:creationId xmlns:a16="http://schemas.microsoft.com/office/drawing/2014/main" id="{44881DA6-AEC0-1C47-81C5-A5BCDA704BFA}"/>
                </a:ext>
              </a:extLst>
            </p:cNvPr>
            <p:cNvSpPr/>
            <p:nvPr/>
          </p:nvSpPr>
          <p:spPr>
            <a:xfrm>
              <a:off x="3325055" y="3483477"/>
              <a:ext cx="2535220" cy="1722587"/>
            </a:xfrm>
            <a:prstGeom prst="roundRect">
              <a:avLst>
                <a:gd name="adj" fmla="val 8008"/>
              </a:avLst>
            </a:prstGeom>
            <a:solidFill>
              <a:srgbClr val="FFF2D1"/>
            </a:solidFill>
            <a:ln w="38100">
              <a:solidFill>
                <a:srgbClr val="FEC21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a:buSzPts val="1600"/>
              </a:pPr>
              <a:r>
                <a:rPr lang="es-ES" sz="1300" b="1" dirty="0">
                  <a:solidFill>
                    <a:srgbClr val="FEC212"/>
                  </a:solidFill>
                  <a:latin typeface="Calibri" charset="0"/>
                  <a:cs typeface="Calibri" charset="0"/>
                  <a:sym typeface="Calibri"/>
                </a:rPr>
                <a:t>ANÁLISIS DE RESULTADOS:</a:t>
              </a:r>
              <a:endParaRPr lang="es-ES" sz="1300" b="1" dirty="0">
                <a:solidFill>
                  <a:srgbClr val="FEC212"/>
                </a:solidFill>
                <a:latin typeface="Calibri" charset="0"/>
                <a:cs typeface="Calibri" charset="0"/>
              </a:endParaRPr>
            </a:p>
            <a:p>
              <a:pPr marL="136525" marR="0" lvl="2" indent="-136525" algn="l" rtl="0">
                <a:spcBef>
                  <a:spcPts val="0"/>
                </a:spcBef>
                <a:spcAft>
                  <a:spcPts val="0"/>
                </a:spcAft>
                <a:buClr>
                  <a:srgbClr val="FDC212"/>
                </a:buClr>
                <a:buSzPct val="100000"/>
                <a:buFont typeface="Arial" panose="020B0604020202020204" pitchFamily="34" charset="0"/>
                <a:buChar char="•"/>
              </a:pPr>
              <a:r>
                <a:rPr lang="es-ES" sz="1300" b="0" i="0" u="none" strike="noStrike" cap="none" dirty="0">
                  <a:solidFill>
                    <a:srgbClr val="262626"/>
                  </a:solidFill>
                  <a:latin typeface="Calibri"/>
                  <a:ea typeface="Calibri"/>
                  <a:cs typeface="Calibri"/>
                  <a:sym typeface="Calibri"/>
                </a:rPr>
                <a:t>Comparar los resultados obtenidos con las expectativas.</a:t>
              </a:r>
              <a:endParaRPr lang="es-ES" sz="1300" dirty="0"/>
            </a:p>
            <a:p>
              <a:pPr marL="136525" marR="0" lvl="2" indent="-136525" algn="l" rtl="0">
                <a:spcBef>
                  <a:spcPts val="0"/>
                </a:spcBef>
                <a:spcAft>
                  <a:spcPts val="0"/>
                </a:spcAft>
                <a:buClr>
                  <a:srgbClr val="FDC212"/>
                </a:buClr>
                <a:buSzPct val="100000"/>
                <a:buFont typeface="Arial" panose="020B0604020202020204" pitchFamily="34" charset="0"/>
                <a:buChar char="•"/>
              </a:pPr>
              <a:r>
                <a:rPr lang="es-ES" sz="1300" b="0" i="0" u="none" strike="noStrike" cap="none" dirty="0">
                  <a:solidFill>
                    <a:srgbClr val="262626"/>
                  </a:solidFill>
                  <a:latin typeface="Calibri"/>
                  <a:ea typeface="Calibri"/>
                  <a:cs typeface="Calibri"/>
                  <a:sym typeface="Calibri"/>
                </a:rPr>
                <a:t>Determinar si la hipótesis se valida o necesita ajustes.</a:t>
              </a:r>
              <a:endParaRPr lang="es-ES" sz="1300" dirty="0"/>
            </a:p>
          </p:txBody>
        </p:sp>
        <p:sp>
          <p:nvSpPr>
            <p:cNvPr id="22" name="Acorde 40">
              <a:extLst>
                <a:ext uri="{FF2B5EF4-FFF2-40B4-BE49-F238E27FC236}">
                  <a16:creationId xmlns:a16="http://schemas.microsoft.com/office/drawing/2014/main" id="{8C68CB91-7D71-AE42-B39C-6ED32A88D765}"/>
                </a:ext>
              </a:extLst>
            </p:cNvPr>
            <p:cNvSpPr/>
            <p:nvPr/>
          </p:nvSpPr>
          <p:spPr>
            <a:xfrm rot="12600000">
              <a:off x="3054263" y="4017359"/>
              <a:ext cx="673990" cy="654822"/>
            </a:xfrm>
            <a:prstGeom prst="chord">
              <a:avLst>
                <a:gd name="adj1" fmla="val 2700000"/>
                <a:gd name="adj2" fmla="val 15233344"/>
              </a:avLst>
            </a:prstGeom>
            <a:solidFill>
              <a:srgbClr val="FE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23" name="CuadroTexto 22">
              <a:extLst>
                <a:ext uri="{FF2B5EF4-FFF2-40B4-BE49-F238E27FC236}">
                  <a16:creationId xmlns:a16="http://schemas.microsoft.com/office/drawing/2014/main" id="{E425B6D9-9E7A-394A-AF92-F326EA4CBC76}"/>
                </a:ext>
              </a:extLst>
            </p:cNvPr>
            <p:cNvSpPr txBox="1"/>
            <p:nvPr/>
          </p:nvSpPr>
          <p:spPr>
            <a:xfrm>
              <a:off x="3257063" y="4021605"/>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5</a:t>
              </a:r>
            </a:p>
          </p:txBody>
        </p:sp>
      </p:grpSp>
      <p:sp>
        <p:nvSpPr>
          <p:cNvPr id="28" name="Google Shape;47;p3">
            <a:extLst>
              <a:ext uri="{FF2B5EF4-FFF2-40B4-BE49-F238E27FC236}">
                <a16:creationId xmlns:a16="http://schemas.microsoft.com/office/drawing/2014/main" id="{36964FF0-3498-F34B-82E7-CF768CC7FFA0}"/>
              </a:ext>
            </a:extLst>
          </p:cNvPr>
          <p:cNvSpPr txBox="1"/>
          <p:nvPr/>
        </p:nvSpPr>
        <p:spPr>
          <a:xfrm>
            <a:off x="503238" y="916196"/>
            <a:ext cx="4838312" cy="246221"/>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0"/>
              </a:spcAft>
              <a:buNone/>
            </a:pPr>
            <a:r>
              <a:rPr lang="es-ES" sz="1600" b="1" dirty="0">
                <a:solidFill>
                  <a:srgbClr val="262626"/>
                </a:solidFill>
                <a:latin typeface="Calibri"/>
                <a:ea typeface="Calibri"/>
                <a:cs typeface="Calibri"/>
                <a:sym typeface="Calibri"/>
              </a:rPr>
              <a:t>PASOS:</a:t>
            </a:r>
            <a:endParaRPr dirty="0"/>
          </a:p>
        </p:txBody>
      </p:sp>
      <p:sp>
        <p:nvSpPr>
          <p:cNvPr id="46" name="Rectangle 5">
            <a:extLst>
              <a:ext uri="{FF2B5EF4-FFF2-40B4-BE49-F238E27FC236}">
                <a16:creationId xmlns:a16="http://schemas.microsoft.com/office/drawing/2014/main" id="{2195EDAC-27FC-BB42-B972-82A7BD480C8B}"/>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DISEÑO DE EXPERIMENTOS Y MÉTRICAS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Rectángulo 3">
            <a:extLst>
              <a:ext uri="{FF2B5EF4-FFF2-40B4-BE49-F238E27FC236}">
                <a16:creationId xmlns:a16="http://schemas.microsoft.com/office/drawing/2014/main" id="{293597A7-AC12-7B46-BB56-6B340D5A64F4}"/>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F7DEE73B-3739-324E-87E1-815FB5973925}"/>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CAMPAÑAS</a:t>
            </a:r>
          </a:p>
        </p:txBody>
      </p:sp>
      <p:pic>
        <p:nvPicPr>
          <p:cNvPr id="6" name="Imagen 5">
            <a:extLst>
              <a:ext uri="{FF2B5EF4-FFF2-40B4-BE49-F238E27FC236}">
                <a16:creationId xmlns:a16="http://schemas.microsoft.com/office/drawing/2014/main" id="{213AD894-00A6-C34F-A6A9-DAD9499A2CDD}"/>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5"/>
          <p:cNvSpPr txBox="1"/>
          <p:nvPr/>
        </p:nvSpPr>
        <p:spPr>
          <a:xfrm>
            <a:off x="503238" y="912813"/>
            <a:ext cx="3889375" cy="3770263"/>
          </a:xfrm>
          <a:prstGeom prst="rect">
            <a:avLst/>
          </a:prstGeom>
          <a:noFill/>
          <a:ln>
            <a:noFill/>
          </a:ln>
        </p:spPr>
        <p:txBody>
          <a:bodyPr spcFirstLastPara="1" wrap="square" lIns="0" tIns="0" rIns="0" bIns="0" anchor="t" anchorCtr="0">
            <a:spAutoFit/>
          </a:bodyPr>
          <a:lstStyle/>
          <a:p>
            <a:pPr marL="11725" marR="0" lvl="0" indent="0" algn="l" rtl="0">
              <a:spcBef>
                <a:spcPts val="0"/>
              </a:spcBef>
              <a:spcAft>
                <a:spcPts val="600"/>
              </a:spcAft>
              <a:buNone/>
            </a:pPr>
            <a:r>
              <a:rPr lang="es-ES" sz="1600" b="1" dirty="0">
                <a:solidFill>
                  <a:srgbClr val="262626"/>
                </a:solidFill>
                <a:latin typeface="Calibri"/>
                <a:ea typeface="Calibri"/>
                <a:cs typeface="Calibri"/>
                <a:sym typeface="Calibri"/>
              </a:rPr>
              <a:t>OBJETIVOS DE LAS CAMPAÑAS</a:t>
            </a:r>
            <a:endParaRPr dirty="0"/>
          </a:p>
          <a:p>
            <a:pPr marL="177800" marR="0" lvl="0" indent="-166688" algn="l" rtl="0">
              <a:spcBef>
                <a:spcPts val="0"/>
              </a:spcBef>
              <a:spcAft>
                <a:spcPts val="0"/>
              </a:spcAft>
              <a:buSzPct val="100000"/>
              <a:buFont typeface="Arial" panose="020B0604020202020204" pitchFamily="34" charset="0"/>
              <a:buChar char="•"/>
            </a:pPr>
            <a:r>
              <a:rPr lang="es-ES" sz="1600" dirty="0">
                <a:solidFill>
                  <a:srgbClr val="262626"/>
                </a:solidFill>
                <a:latin typeface="Calibri"/>
                <a:ea typeface="Calibri"/>
                <a:cs typeface="Calibri"/>
                <a:sym typeface="Calibri"/>
              </a:rPr>
              <a:t>El tipo de campaña es uno de los elementos MÁS IMPORTANTES en el diseño de experimentos con el MVP, y que va a influir directamente en el éxito (o fracaso).</a:t>
            </a:r>
            <a:endParaRPr dirty="0"/>
          </a:p>
          <a:p>
            <a:pPr marL="177800" marR="0" lvl="0" indent="-166688" algn="l" rtl="0">
              <a:spcBef>
                <a:spcPts val="0"/>
              </a:spcBef>
              <a:spcAft>
                <a:spcPts val="0"/>
              </a:spcAft>
              <a:buSzPct val="100000"/>
              <a:buFont typeface="Arial" panose="020B0604020202020204" pitchFamily="34" charset="0"/>
              <a:buChar char="•"/>
            </a:pPr>
            <a:endParaRPr sz="1600" dirty="0">
              <a:solidFill>
                <a:srgbClr val="262626"/>
              </a:solidFill>
              <a:latin typeface="Calibri"/>
              <a:ea typeface="Calibri"/>
              <a:cs typeface="Calibri"/>
              <a:sym typeface="Calibri"/>
            </a:endParaRPr>
          </a:p>
          <a:p>
            <a:pPr marL="177800" marR="0" lvl="0" indent="-166688" algn="l" rtl="0">
              <a:spcBef>
                <a:spcPts val="0"/>
              </a:spcBef>
              <a:spcAft>
                <a:spcPts val="0"/>
              </a:spcAft>
              <a:buSzPct val="100000"/>
              <a:buFont typeface="Arial" panose="020B0604020202020204" pitchFamily="34" charset="0"/>
              <a:buChar char="•"/>
            </a:pPr>
            <a:r>
              <a:rPr lang="es-ES" sz="1600" dirty="0">
                <a:solidFill>
                  <a:srgbClr val="262626"/>
                </a:solidFill>
                <a:latin typeface="Calibri"/>
                <a:ea typeface="Calibri"/>
                <a:cs typeface="Calibri"/>
                <a:sym typeface="Calibri"/>
              </a:rPr>
              <a:t>El objetivo de la campaña es fundamental porque nos dirigiremos a usuarios con mayor probabilidad de realizar la acción que quedamos.</a:t>
            </a:r>
            <a:endParaRPr dirty="0"/>
          </a:p>
          <a:p>
            <a:pPr marL="177800" marR="0" lvl="0" indent="-166688" algn="l" rtl="0">
              <a:spcBef>
                <a:spcPts val="0"/>
              </a:spcBef>
              <a:spcAft>
                <a:spcPts val="0"/>
              </a:spcAft>
              <a:buClr>
                <a:schemeClr val="dk1"/>
              </a:buClr>
              <a:buSzPct val="100000"/>
              <a:buFont typeface="Arial" panose="020B0604020202020204" pitchFamily="34" charset="0"/>
              <a:buChar char="•"/>
            </a:pPr>
            <a:endParaRPr sz="1600" dirty="0">
              <a:solidFill>
                <a:srgbClr val="262626"/>
              </a:solidFill>
              <a:latin typeface="Calibri"/>
              <a:ea typeface="Calibri"/>
              <a:cs typeface="Calibri"/>
              <a:sym typeface="Calibri"/>
            </a:endParaRPr>
          </a:p>
          <a:p>
            <a:pPr marL="177800" marR="0" lvl="0" indent="-166688" algn="l" rtl="0">
              <a:spcBef>
                <a:spcPts val="0"/>
              </a:spcBef>
              <a:spcAft>
                <a:spcPts val="0"/>
              </a:spcAft>
              <a:buSzPct val="100000"/>
              <a:buFont typeface="Arial" panose="020B0604020202020204" pitchFamily="34" charset="0"/>
              <a:buChar char="•"/>
            </a:pPr>
            <a:r>
              <a:rPr lang="es-ES" sz="1600" dirty="0">
                <a:solidFill>
                  <a:srgbClr val="262626"/>
                </a:solidFill>
                <a:latin typeface="Calibri"/>
                <a:ea typeface="Calibri"/>
                <a:cs typeface="Calibri"/>
                <a:sym typeface="Calibri"/>
              </a:rPr>
              <a:t>Los objetivos de las campañas pueden ser: </a:t>
            </a:r>
            <a:r>
              <a:rPr lang="es-ES" sz="1600" b="1" dirty="0">
                <a:solidFill>
                  <a:srgbClr val="262626"/>
                </a:solidFill>
                <a:latin typeface="Calibri"/>
                <a:ea typeface="Calibri"/>
                <a:cs typeface="Calibri"/>
                <a:sym typeface="Calibri"/>
              </a:rPr>
              <a:t>¿</a:t>
            </a:r>
            <a:r>
              <a:rPr lang="es-ES" sz="1600" b="1" dirty="0" err="1">
                <a:solidFill>
                  <a:srgbClr val="262626"/>
                </a:solidFill>
                <a:latin typeface="Calibri"/>
                <a:ea typeface="Calibri"/>
                <a:cs typeface="Calibri"/>
                <a:sym typeface="Calibri"/>
              </a:rPr>
              <a:t>Awareness</a:t>
            </a:r>
            <a:r>
              <a:rPr lang="es-ES" sz="1600" b="1" dirty="0">
                <a:solidFill>
                  <a:srgbClr val="262626"/>
                </a:solidFill>
                <a:latin typeface="Calibri"/>
                <a:ea typeface="Calibri"/>
                <a:cs typeface="Calibri"/>
                <a:sym typeface="Calibri"/>
              </a:rPr>
              <a:t>? ¿Visitar la web? ¿Promocionar un evento? ¿Interacciones </a:t>
            </a:r>
            <a:br>
              <a:rPr lang="es-ES" sz="1600" b="1" dirty="0">
                <a:solidFill>
                  <a:srgbClr val="262626"/>
                </a:solidFill>
                <a:latin typeface="Calibri"/>
                <a:ea typeface="Calibri"/>
                <a:cs typeface="Calibri"/>
                <a:sym typeface="Calibri"/>
              </a:rPr>
            </a:br>
            <a:r>
              <a:rPr lang="es-ES" sz="1600" b="1" dirty="0">
                <a:solidFill>
                  <a:srgbClr val="262626"/>
                </a:solidFill>
                <a:latin typeface="Calibri"/>
                <a:ea typeface="Calibri"/>
                <a:cs typeface="Calibri"/>
                <a:sym typeface="Calibri"/>
              </a:rPr>
              <a:t>en un post? ¿Leads? ¿Ventas?</a:t>
            </a:r>
            <a:endParaRPr dirty="0"/>
          </a:p>
        </p:txBody>
      </p:sp>
      <p:sp>
        <p:nvSpPr>
          <p:cNvPr id="5" name="Rectangle 5">
            <a:extLst>
              <a:ext uri="{FF2B5EF4-FFF2-40B4-BE49-F238E27FC236}">
                <a16:creationId xmlns:a16="http://schemas.microsoft.com/office/drawing/2014/main" id="{614DBCB7-A0EF-3745-A92A-0F9E4C6E091C}"/>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CAMPAÑAS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3DDB9B72-FC92-7F40-9364-378891E9A52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9" y="0"/>
            <a:ext cx="4392612" cy="5715000"/>
          </a:xfrm>
          <a:prstGeom prst="rect">
            <a:avLst/>
          </a:prstGeom>
        </p:spPr>
      </p:pic>
      <p:sp>
        <p:nvSpPr>
          <p:cNvPr id="4" name="Forma libre 3">
            <a:extLst>
              <a:ext uri="{FF2B5EF4-FFF2-40B4-BE49-F238E27FC236}">
                <a16:creationId xmlns:a16="http://schemas.microsoft.com/office/drawing/2014/main" id="{843BE46B-B1E2-2C46-AB3C-723F529B2838}"/>
              </a:ext>
            </a:extLst>
          </p:cNvPr>
          <p:cNvSpPr/>
          <p:nvPr/>
        </p:nvSpPr>
        <p:spPr>
          <a:xfrm>
            <a:off x="6048531" y="764498"/>
            <a:ext cx="1581462" cy="344774"/>
          </a:xfrm>
          <a:custGeom>
            <a:avLst/>
            <a:gdLst>
              <a:gd name="connsiteX0" fmla="*/ 0 w 1581462"/>
              <a:gd name="connsiteY0" fmla="*/ 0 h 344774"/>
              <a:gd name="connsiteX1" fmla="*/ 14990 w 1581462"/>
              <a:gd name="connsiteY1" fmla="*/ 344774 h 344774"/>
              <a:gd name="connsiteX2" fmla="*/ 1469036 w 1581462"/>
              <a:gd name="connsiteY2" fmla="*/ 314794 h 344774"/>
              <a:gd name="connsiteX3" fmla="*/ 1581462 w 1581462"/>
              <a:gd name="connsiteY3" fmla="*/ 194872 h 344774"/>
              <a:gd name="connsiteX4" fmla="*/ 1454046 w 1581462"/>
              <a:gd name="connsiteY4" fmla="*/ 67456 h 344774"/>
              <a:gd name="connsiteX5" fmla="*/ 0 w 1581462"/>
              <a:gd name="connsiteY5" fmla="*/ 0 h 34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462" h="344774">
                <a:moveTo>
                  <a:pt x="0" y="0"/>
                </a:moveTo>
                <a:lnTo>
                  <a:pt x="14990" y="344774"/>
                </a:lnTo>
                <a:lnTo>
                  <a:pt x="1469036" y="314794"/>
                </a:lnTo>
                <a:lnTo>
                  <a:pt x="1581462" y="194872"/>
                </a:lnTo>
                <a:lnTo>
                  <a:pt x="1454046" y="67456"/>
                </a:lnTo>
                <a:lnTo>
                  <a:pt x="0" y="0"/>
                </a:lnTo>
                <a:close/>
              </a:path>
            </a:pathLst>
          </a:custGeom>
          <a:solidFill>
            <a:srgbClr val="29A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Forma libre 5">
            <a:extLst>
              <a:ext uri="{FF2B5EF4-FFF2-40B4-BE49-F238E27FC236}">
                <a16:creationId xmlns:a16="http://schemas.microsoft.com/office/drawing/2014/main" id="{B8E93A81-8C44-AD48-AA56-A9D67E088A51}"/>
              </a:ext>
            </a:extLst>
          </p:cNvPr>
          <p:cNvSpPr/>
          <p:nvPr/>
        </p:nvSpPr>
        <p:spPr>
          <a:xfrm>
            <a:off x="6086007" y="1341620"/>
            <a:ext cx="1558977" cy="359764"/>
          </a:xfrm>
          <a:custGeom>
            <a:avLst/>
            <a:gdLst>
              <a:gd name="connsiteX0" fmla="*/ 0 w 1558977"/>
              <a:gd name="connsiteY0" fmla="*/ 134911 h 359764"/>
              <a:gd name="connsiteX1" fmla="*/ 97436 w 1558977"/>
              <a:gd name="connsiteY1" fmla="*/ 22485 h 359764"/>
              <a:gd name="connsiteX2" fmla="*/ 1558977 w 1558977"/>
              <a:gd name="connsiteY2" fmla="*/ 0 h 359764"/>
              <a:gd name="connsiteX3" fmla="*/ 1558977 w 1558977"/>
              <a:gd name="connsiteY3" fmla="*/ 359764 h 359764"/>
              <a:gd name="connsiteX4" fmla="*/ 134911 w 1558977"/>
              <a:gd name="connsiteY4" fmla="*/ 322288 h 359764"/>
              <a:gd name="connsiteX5" fmla="*/ 0 w 1558977"/>
              <a:gd name="connsiteY5" fmla="*/ 134911 h 35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8977" h="359764">
                <a:moveTo>
                  <a:pt x="0" y="134911"/>
                </a:moveTo>
                <a:lnTo>
                  <a:pt x="97436" y="22485"/>
                </a:lnTo>
                <a:lnTo>
                  <a:pt x="1558977" y="0"/>
                </a:lnTo>
                <a:lnTo>
                  <a:pt x="1558977" y="359764"/>
                </a:lnTo>
                <a:lnTo>
                  <a:pt x="134911" y="322288"/>
                </a:lnTo>
                <a:lnTo>
                  <a:pt x="0" y="134911"/>
                </a:lnTo>
                <a:close/>
              </a:path>
            </a:pathLst>
          </a:custGeom>
          <a:solidFill>
            <a:srgbClr val="29A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Google Shape;61;p5">
            <a:extLst>
              <a:ext uri="{FF2B5EF4-FFF2-40B4-BE49-F238E27FC236}">
                <a16:creationId xmlns:a16="http://schemas.microsoft.com/office/drawing/2014/main" id="{27D7D37B-948D-1E42-811B-AECD0BDF429D}"/>
              </a:ext>
            </a:extLst>
          </p:cNvPr>
          <p:cNvSpPr txBox="1"/>
          <p:nvPr/>
        </p:nvSpPr>
        <p:spPr>
          <a:xfrm>
            <a:off x="6536245" y="786107"/>
            <a:ext cx="606034" cy="323165"/>
          </a:xfrm>
          <a:prstGeom prst="rect">
            <a:avLst/>
          </a:prstGeom>
          <a:noFill/>
          <a:ln>
            <a:noFill/>
          </a:ln>
        </p:spPr>
        <p:txBody>
          <a:bodyPr spcFirstLastPara="1" wrap="square" lIns="0" tIns="0" rIns="0" bIns="0" anchor="t" anchorCtr="0">
            <a:spAutoFit/>
          </a:bodyPr>
          <a:lstStyle/>
          <a:p>
            <a:pPr marL="11725" marR="0" lvl="0" indent="0" algn="ctr" rtl="0">
              <a:spcBef>
                <a:spcPts val="0"/>
              </a:spcBef>
              <a:spcAft>
                <a:spcPts val="600"/>
              </a:spcAft>
              <a:buNone/>
            </a:pPr>
            <a:r>
              <a:rPr lang="es-PE" sz="1600" b="1" dirty="0">
                <a:solidFill>
                  <a:schemeClr val="bg1"/>
                </a:solidFill>
                <a:latin typeface="Calibri"/>
                <a:ea typeface="Calibri"/>
                <a:cs typeface="Calibri"/>
                <a:sym typeface="Calibri"/>
              </a:rPr>
              <a:t>ÉXITO</a:t>
            </a:r>
            <a:endParaRPr dirty="0">
              <a:solidFill>
                <a:schemeClr val="bg1"/>
              </a:solidFill>
            </a:endParaRPr>
          </a:p>
        </p:txBody>
      </p:sp>
      <p:sp>
        <p:nvSpPr>
          <p:cNvPr id="11" name="Google Shape;61;p5">
            <a:extLst>
              <a:ext uri="{FF2B5EF4-FFF2-40B4-BE49-F238E27FC236}">
                <a16:creationId xmlns:a16="http://schemas.microsoft.com/office/drawing/2014/main" id="{4E49EBEA-723F-F548-A5AD-088C49DEC0B9}"/>
              </a:ext>
            </a:extLst>
          </p:cNvPr>
          <p:cNvSpPr txBox="1"/>
          <p:nvPr/>
        </p:nvSpPr>
        <p:spPr>
          <a:xfrm>
            <a:off x="6314873" y="1378219"/>
            <a:ext cx="1101243" cy="323165"/>
          </a:xfrm>
          <a:prstGeom prst="rect">
            <a:avLst/>
          </a:prstGeom>
          <a:noFill/>
          <a:ln>
            <a:noFill/>
          </a:ln>
        </p:spPr>
        <p:txBody>
          <a:bodyPr spcFirstLastPara="1" wrap="square" lIns="0" tIns="0" rIns="0" bIns="0" anchor="t" anchorCtr="0">
            <a:spAutoFit/>
          </a:bodyPr>
          <a:lstStyle/>
          <a:p>
            <a:pPr marL="11725" marR="0" lvl="0" indent="0" algn="ctr" rtl="0">
              <a:spcBef>
                <a:spcPts val="0"/>
              </a:spcBef>
              <a:spcAft>
                <a:spcPts val="600"/>
              </a:spcAft>
              <a:buNone/>
            </a:pPr>
            <a:r>
              <a:rPr lang="es-PE" sz="1600" b="1" dirty="0">
                <a:solidFill>
                  <a:schemeClr val="bg1"/>
                </a:solidFill>
                <a:latin typeface="Calibri"/>
                <a:cs typeface="Calibri"/>
                <a:sym typeface="Calibri"/>
              </a:rPr>
              <a:t>FRACASO</a:t>
            </a:r>
            <a:endParaRPr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49" name="Google Shape;332;p23">
            <a:extLst>
              <a:ext uri="{FF2B5EF4-FFF2-40B4-BE49-F238E27FC236}">
                <a16:creationId xmlns:a16="http://schemas.microsoft.com/office/drawing/2014/main" id="{CB223A52-B7C1-4541-A2EC-688CD96E097D}"/>
              </a:ext>
            </a:extLst>
          </p:cNvPr>
          <p:cNvSpPr/>
          <p:nvPr/>
        </p:nvSpPr>
        <p:spPr>
          <a:xfrm>
            <a:off x="6025557" y="912813"/>
            <a:ext cx="2641055" cy="501005"/>
          </a:xfrm>
          <a:prstGeom prst="roundRect">
            <a:avLst>
              <a:gd name="adj" fmla="val 18326"/>
            </a:avLst>
          </a:prstGeom>
          <a:solidFill>
            <a:srgbClr val="92C14E"/>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s-ES" sz="1500" b="1" dirty="0">
                <a:solidFill>
                  <a:schemeClr val="lt1"/>
                </a:solidFill>
                <a:latin typeface="Calibri"/>
                <a:ea typeface="Calibri"/>
                <a:cs typeface="Calibri"/>
                <a:sym typeface="Calibri"/>
              </a:rPr>
              <a:t>INTERACCIÓN</a:t>
            </a:r>
          </a:p>
        </p:txBody>
      </p:sp>
      <p:sp>
        <p:nvSpPr>
          <p:cNvPr id="50" name="Google Shape;334;p23">
            <a:extLst>
              <a:ext uri="{FF2B5EF4-FFF2-40B4-BE49-F238E27FC236}">
                <a16:creationId xmlns:a16="http://schemas.microsoft.com/office/drawing/2014/main" id="{5E88CBF7-19DE-FD44-A0C4-DE7F4B13205C}"/>
              </a:ext>
            </a:extLst>
          </p:cNvPr>
          <p:cNvSpPr/>
          <p:nvPr/>
        </p:nvSpPr>
        <p:spPr>
          <a:xfrm>
            <a:off x="6025557" y="1487364"/>
            <a:ext cx="2641055" cy="3746624"/>
          </a:xfrm>
          <a:prstGeom prst="roundRect">
            <a:avLst>
              <a:gd name="adj" fmla="val 3579"/>
            </a:avLst>
          </a:prstGeom>
          <a:solidFill>
            <a:srgbClr val="DDEEC7"/>
          </a:solidFill>
          <a:ln>
            <a:noFill/>
          </a:ln>
        </p:spPr>
        <p:txBody>
          <a:bodyPr spcFirstLastPara="1" wrap="square" lIns="108000" tIns="108000" rIns="108000" bIns="45700" anchor="t" anchorCtr="0">
            <a:noAutofit/>
          </a:bodyPr>
          <a:lstStyle/>
          <a:p>
            <a:pPr marL="9525" lvl="1" indent="0" defTabSz="457200">
              <a:buClr>
                <a:srgbClr val="92C14E"/>
              </a:buClr>
              <a:buSzPct val="100000"/>
              <a:buFont typeface="Arial"/>
              <a:buNone/>
              <a:tabLst>
                <a:tab pos="3228975" algn="l"/>
              </a:tabLst>
            </a:pPr>
            <a:r>
              <a:rPr lang="es-ES" sz="1200" dirty="0">
                <a:solidFill>
                  <a:srgbClr val="262626"/>
                </a:solidFill>
                <a:latin typeface="Calibri"/>
                <a:ea typeface="+mn-ea"/>
                <a:cs typeface="Calibri"/>
                <a:sym typeface="Calibri"/>
              </a:rPr>
              <a:t>Consigue más mensajes, compras a través de mensajes, reproducciones de vídeo, interacciones con publicaciones o respuestas al evento.</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Chats: </a:t>
            </a:r>
            <a:r>
              <a:rPr lang="es-ES" sz="1200" dirty="0">
                <a:solidFill>
                  <a:srgbClr val="262626"/>
                </a:solidFill>
                <a:latin typeface="Calibri"/>
                <a:ea typeface="+mn-ea"/>
                <a:cs typeface="Calibri"/>
                <a:sym typeface="Calibri"/>
              </a:rPr>
              <a:t>Anima a las personas a iniciar una conversación contigo o inicia una compra a través de aplicaciones de mensajes.</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dirty="0">
                <a:solidFill>
                  <a:srgbClr val="262626"/>
                </a:solidFill>
                <a:latin typeface="Calibri"/>
                <a:ea typeface="+mn-ea"/>
                <a:cs typeface="Calibri"/>
                <a:sym typeface="Calibri"/>
              </a:rPr>
              <a:t>Reproducciones de video</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dirty="0">
                <a:solidFill>
                  <a:srgbClr val="262626"/>
                </a:solidFill>
                <a:latin typeface="Calibri"/>
                <a:ea typeface="+mn-ea"/>
                <a:cs typeface="Calibri"/>
                <a:sym typeface="Calibri"/>
              </a:rPr>
              <a:t>Interacción con publicaciones</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Conversiones: </a:t>
            </a:r>
            <a:r>
              <a:rPr lang="es-ES" sz="1200" dirty="0">
                <a:solidFill>
                  <a:srgbClr val="262626"/>
                </a:solidFill>
                <a:latin typeface="Calibri"/>
                <a:ea typeface="+mn-ea"/>
                <a:cs typeface="Calibri"/>
                <a:sym typeface="Calibri"/>
              </a:rPr>
              <a:t>Consigue que la gente vea contenido, se ponga en contacto con tu empresa, añada productos a una lista de deseos o realice otra acción en tu sitio web o aplicación.</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Llamadas: </a:t>
            </a:r>
            <a:r>
              <a:rPr lang="es-ES" sz="1200" dirty="0">
                <a:solidFill>
                  <a:srgbClr val="262626"/>
                </a:solidFill>
                <a:latin typeface="Calibri"/>
                <a:ea typeface="+mn-ea"/>
                <a:cs typeface="Calibri"/>
                <a:sym typeface="Calibri"/>
              </a:rPr>
              <a:t>Consigue que te llamen las personas que puedan estar interesadas en tu empresa.</a:t>
            </a:r>
            <a:endParaRPr lang="es-ES" sz="1200" dirty="0">
              <a:solidFill>
                <a:srgbClr val="262626"/>
              </a:solidFill>
              <a:latin typeface="Calibri"/>
              <a:ea typeface="+mn-ea"/>
              <a:cs typeface="Calibri"/>
            </a:endParaRPr>
          </a:p>
        </p:txBody>
      </p:sp>
      <p:grpSp>
        <p:nvGrpSpPr>
          <p:cNvPr id="51" name="Agrupar 4">
            <a:extLst>
              <a:ext uri="{FF2B5EF4-FFF2-40B4-BE49-F238E27FC236}">
                <a16:creationId xmlns:a16="http://schemas.microsoft.com/office/drawing/2014/main" id="{4EBF8020-524E-F74E-8A90-2A19E767EB42}"/>
              </a:ext>
            </a:extLst>
          </p:cNvPr>
          <p:cNvGrpSpPr/>
          <p:nvPr/>
        </p:nvGrpSpPr>
        <p:grpSpPr>
          <a:xfrm>
            <a:off x="5810642" y="961442"/>
            <a:ext cx="459474" cy="403823"/>
            <a:chOff x="5892512" y="2805541"/>
            <a:chExt cx="459474" cy="403823"/>
          </a:xfrm>
        </p:grpSpPr>
        <p:sp>
          <p:nvSpPr>
            <p:cNvPr id="52" name="Elipse 51">
              <a:extLst>
                <a:ext uri="{FF2B5EF4-FFF2-40B4-BE49-F238E27FC236}">
                  <a16:creationId xmlns:a16="http://schemas.microsoft.com/office/drawing/2014/main" id="{C9B90452-F3B3-8841-98C8-F0A5A5DBA97D}"/>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3" name="Elipse 52">
              <a:extLst>
                <a:ext uri="{FF2B5EF4-FFF2-40B4-BE49-F238E27FC236}">
                  <a16:creationId xmlns:a16="http://schemas.microsoft.com/office/drawing/2014/main" id="{0816C1D8-422D-7C43-A89A-24C80971F044}"/>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4" name="Triángulo 53">
              <a:extLst>
                <a:ext uri="{FF2B5EF4-FFF2-40B4-BE49-F238E27FC236}">
                  <a16:creationId xmlns:a16="http://schemas.microsoft.com/office/drawing/2014/main" id="{10724EFA-21DD-2B4F-AFF0-959BB6FE0E9C}"/>
                </a:ext>
              </a:extLst>
            </p:cNvPr>
            <p:cNvSpPr/>
            <p:nvPr/>
          </p:nvSpPr>
          <p:spPr>
            <a:xfrm rot="5400000">
              <a:off x="6076285" y="2946262"/>
              <a:ext cx="186870" cy="122381"/>
            </a:xfrm>
            <a:prstGeom prst="triangl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43" name="Google Shape;332;p23">
            <a:extLst>
              <a:ext uri="{FF2B5EF4-FFF2-40B4-BE49-F238E27FC236}">
                <a16:creationId xmlns:a16="http://schemas.microsoft.com/office/drawing/2014/main" id="{71B8309D-0158-714E-9E30-799DB65766F2}"/>
              </a:ext>
            </a:extLst>
          </p:cNvPr>
          <p:cNvSpPr/>
          <p:nvPr/>
        </p:nvSpPr>
        <p:spPr>
          <a:xfrm>
            <a:off x="3262693" y="912813"/>
            <a:ext cx="2641055" cy="501005"/>
          </a:xfrm>
          <a:prstGeom prst="roundRect">
            <a:avLst>
              <a:gd name="adj" fmla="val 18326"/>
            </a:avLst>
          </a:prstGeom>
          <a:solidFill>
            <a:srgbClr val="7150A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s-ES" sz="1500" b="1" dirty="0">
                <a:solidFill>
                  <a:schemeClr val="lt1"/>
                </a:solidFill>
                <a:latin typeface="Calibri"/>
                <a:ea typeface="Calibri"/>
                <a:cs typeface="Calibri"/>
                <a:sym typeface="Calibri"/>
              </a:rPr>
              <a:t>TRÁFICO</a:t>
            </a:r>
          </a:p>
        </p:txBody>
      </p:sp>
      <p:sp>
        <p:nvSpPr>
          <p:cNvPr id="44" name="Google Shape;334;p23">
            <a:extLst>
              <a:ext uri="{FF2B5EF4-FFF2-40B4-BE49-F238E27FC236}">
                <a16:creationId xmlns:a16="http://schemas.microsoft.com/office/drawing/2014/main" id="{99CD7B7A-EB1D-AD4B-9AE1-3232A15CEEDF}"/>
              </a:ext>
            </a:extLst>
          </p:cNvPr>
          <p:cNvSpPr/>
          <p:nvPr/>
        </p:nvSpPr>
        <p:spPr>
          <a:xfrm>
            <a:off x="3262693" y="1487364"/>
            <a:ext cx="2641055" cy="3746624"/>
          </a:xfrm>
          <a:prstGeom prst="roundRect">
            <a:avLst>
              <a:gd name="adj" fmla="val 3579"/>
            </a:avLst>
          </a:prstGeom>
          <a:solidFill>
            <a:srgbClr val="E3DCED"/>
          </a:solidFill>
          <a:ln>
            <a:noFill/>
          </a:ln>
        </p:spPr>
        <p:txBody>
          <a:bodyPr spcFirstLastPara="1" wrap="square" lIns="108000" tIns="108000" rIns="108000" bIns="45700" anchor="t" anchorCtr="0">
            <a:noAutofit/>
          </a:bodyPr>
          <a:lstStyle/>
          <a:p>
            <a:pPr marL="9525" lvl="1" defTabSz="457200">
              <a:buClr>
                <a:srgbClr val="92C14E"/>
              </a:buClr>
              <a:buSzPct val="100000"/>
              <a:tabLst>
                <a:tab pos="3228975" algn="l"/>
              </a:tabLst>
            </a:pPr>
            <a:r>
              <a:rPr lang="es-ES" sz="1200" dirty="0">
                <a:solidFill>
                  <a:srgbClr val="262626"/>
                </a:solidFill>
                <a:latin typeface="Calibri"/>
                <a:ea typeface="+mn-ea"/>
                <a:cs typeface="Calibri"/>
                <a:sym typeface="Calibri"/>
              </a:rPr>
              <a:t>Dirige a más personas a un destino determinado, como tu sitio web, aplicación o evento de Facebook.</a:t>
            </a:r>
            <a:endParaRPr lang="es-ES" sz="1200" dirty="0">
              <a:solidFill>
                <a:srgbClr val="262626"/>
              </a:solidFill>
              <a:latin typeface="Calibri"/>
              <a:ea typeface="+mn-ea"/>
              <a:cs typeface="Calibri"/>
            </a:endParaRPr>
          </a:p>
          <a:p>
            <a:pPr marL="138113" lvl="1" indent="-128588" defTabSz="457200">
              <a:buClr>
                <a:srgbClr val="7150A0"/>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Clics en el enlace: </a:t>
            </a:r>
            <a:r>
              <a:rPr lang="es-ES" sz="1200" dirty="0">
                <a:solidFill>
                  <a:srgbClr val="262626"/>
                </a:solidFill>
                <a:latin typeface="Calibri"/>
                <a:ea typeface="+mn-ea"/>
                <a:cs typeface="Calibri"/>
                <a:sym typeface="Calibri"/>
              </a:rPr>
              <a:t>Consigue que las personas hagan clic en un enlace a tu sitio web, aplicación o evento de Facebook.</a:t>
            </a:r>
            <a:endParaRPr lang="es-ES" sz="1200" dirty="0">
              <a:solidFill>
                <a:srgbClr val="262626"/>
              </a:solidFill>
              <a:latin typeface="Calibri"/>
              <a:ea typeface="+mn-ea"/>
              <a:cs typeface="Calibri"/>
            </a:endParaRPr>
          </a:p>
          <a:p>
            <a:pPr marL="138113" lvl="1" indent="-128588" defTabSz="457200">
              <a:buClr>
                <a:srgbClr val="7150A0"/>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Visitas a la página de destino: </a:t>
            </a:r>
            <a:r>
              <a:rPr lang="es-ES" sz="1200" dirty="0">
                <a:solidFill>
                  <a:srgbClr val="262626"/>
                </a:solidFill>
                <a:latin typeface="Calibri"/>
                <a:ea typeface="+mn-ea"/>
                <a:cs typeface="Calibri"/>
                <a:sym typeface="Calibri"/>
              </a:rPr>
              <a:t>Consigue que las personas vean el contenido en tu página de destino.</a:t>
            </a:r>
            <a:endParaRPr lang="es-ES" sz="1200" dirty="0">
              <a:solidFill>
                <a:srgbClr val="262626"/>
              </a:solidFill>
              <a:latin typeface="Calibri"/>
              <a:ea typeface="+mn-ea"/>
              <a:cs typeface="Calibri"/>
            </a:endParaRPr>
          </a:p>
          <a:p>
            <a:pPr marL="138113" lvl="1" indent="-128588" defTabSz="457200">
              <a:buClr>
                <a:srgbClr val="7150A0"/>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Chats: </a:t>
            </a:r>
            <a:r>
              <a:rPr lang="es-ES" sz="1200" dirty="0">
                <a:solidFill>
                  <a:srgbClr val="262626"/>
                </a:solidFill>
                <a:latin typeface="Calibri"/>
                <a:ea typeface="+mn-ea"/>
                <a:cs typeface="Calibri"/>
                <a:sym typeface="Calibri"/>
              </a:rPr>
              <a:t>Envía a la gente a Messenger, Instagram o WhatsApp para iniciar una conversación contigo.</a:t>
            </a:r>
            <a:endParaRPr lang="es-ES" sz="1200" dirty="0">
              <a:solidFill>
                <a:srgbClr val="262626"/>
              </a:solidFill>
              <a:latin typeface="Calibri"/>
              <a:ea typeface="+mn-ea"/>
              <a:cs typeface="Calibri"/>
            </a:endParaRPr>
          </a:p>
          <a:p>
            <a:pPr marL="138113" lvl="1" indent="-128588" defTabSz="457200">
              <a:buClr>
                <a:srgbClr val="7150A0"/>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Llamadas: </a:t>
            </a:r>
            <a:r>
              <a:rPr lang="es-ES" sz="1200" dirty="0">
                <a:solidFill>
                  <a:srgbClr val="262626"/>
                </a:solidFill>
                <a:latin typeface="Calibri"/>
                <a:ea typeface="+mn-ea"/>
                <a:cs typeface="Calibri"/>
                <a:sym typeface="Calibri"/>
              </a:rPr>
              <a:t>Consigue que te llamen las personas que puedan estar interesadas en tu empresa.</a:t>
            </a:r>
            <a:endParaRPr lang="es-ES" sz="1200" dirty="0">
              <a:solidFill>
                <a:srgbClr val="262626"/>
              </a:solidFill>
              <a:latin typeface="Calibri"/>
              <a:ea typeface="+mn-ea"/>
              <a:cs typeface="Calibri"/>
            </a:endParaRPr>
          </a:p>
        </p:txBody>
      </p:sp>
      <p:grpSp>
        <p:nvGrpSpPr>
          <p:cNvPr id="45" name="Agrupar 4">
            <a:extLst>
              <a:ext uri="{FF2B5EF4-FFF2-40B4-BE49-F238E27FC236}">
                <a16:creationId xmlns:a16="http://schemas.microsoft.com/office/drawing/2014/main" id="{740AD006-4288-F344-9681-4B42FD8B1D62}"/>
              </a:ext>
            </a:extLst>
          </p:cNvPr>
          <p:cNvGrpSpPr/>
          <p:nvPr/>
        </p:nvGrpSpPr>
        <p:grpSpPr>
          <a:xfrm>
            <a:off x="3047778" y="961442"/>
            <a:ext cx="459474" cy="403823"/>
            <a:chOff x="5892512" y="2805541"/>
            <a:chExt cx="459474" cy="403823"/>
          </a:xfrm>
        </p:grpSpPr>
        <p:sp>
          <p:nvSpPr>
            <p:cNvPr id="46" name="Elipse 45">
              <a:extLst>
                <a:ext uri="{FF2B5EF4-FFF2-40B4-BE49-F238E27FC236}">
                  <a16:creationId xmlns:a16="http://schemas.microsoft.com/office/drawing/2014/main" id="{06874E8C-5F82-5048-971B-495522B02BB6}"/>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7" name="Elipse 46">
              <a:extLst>
                <a:ext uri="{FF2B5EF4-FFF2-40B4-BE49-F238E27FC236}">
                  <a16:creationId xmlns:a16="http://schemas.microsoft.com/office/drawing/2014/main" id="{311A56A6-6F61-F642-8A68-6FD0AC87535B}"/>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8" name="Triángulo 47">
              <a:extLst>
                <a:ext uri="{FF2B5EF4-FFF2-40B4-BE49-F238E27FC236}">
                  <a16:creationId xmlns:a16="http://schemas.microsoft.com/office/drawing/2014/main" id="{CD0EA43E-88E9-374B-9B40-26B0891562D3}"/>
                </a:ext>
              </a:extLst>
            </p:cNvPr>
            <p:cNvSpPr/>
            <p:nvPr/>
          </p:nvSpPr>
          <p:spPr>
            <a:xfrm rot="5400000">
              <a:off x="6076285" y="2946262"/>
              <a:ext cx="186870" cy="122381"/>
            </a:xfrm>
            <a:prstGeom prst="triangl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9" name="Rectangle 5">
            <a:extLst>
              <a:ext uri="{FF2B5EF4-FFF2-40B4-BE49-F238E27FC236}">
                <a16:creationId xmlns:a16="http://schemas.microsoft.com/office/drawing/2014/main" id="{EA0CE68A-EB8E-0A40-9EB8-7CC20351D6FC}"/>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CAMPAÑAS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4" name="Google Shape;332;p23">
            <a:extLst>
              <a:ext uri="{FF2B5EF4-FFF2-40B4-BE49-F238E27FC236}">
                <a16:creationId xmlns:a16="http://schemas.microsoft.com/office/drawing/2014/main" id="{99FB988D-CA48-6349-BA24-5D1E71632B42}"/>
              </a:ext>
            </a:extLst>
          </p:cNvPr>
          <p:cNvSpPr/>
          <p:nvPr/>
        </p:nvSpPr>
        <p:spPr>
          <a:xfrm>
            <a:off x="499828" y="912813"/>
            <a:ext cx="2641055" cy="501005"/>
          </a:xfrm>
          <a:prstGeom prst="roundRect">
            <a:avLst>
              <a:gd name="adj" fmla="val 18326"/>
            </a:avLst>
          </a:prstGeom>
          <a:solidFill>
            <a:srgbClr val="92C14E"/>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s-ES" sz="1500" b="1" dirty="0">
                <a:solidFill>
                  <a:schemeClr val="lt1"/>
                </a:solidFill>
                <a:latin typeface="Calibri"/>
                <a:ea typeface="Calibri"/>
                <a:cs typeface="Calibri"/>
                <a:sym typeface="Calibri"/>
              </a:rPr>
              <a:t>RECONOCIMIENTO</a:t>
            </a:r>
          </a:p>
        </p:txBody>
      </p:sp>
      <p:sp>
        <p:nvSpPr>
          <p:cNvPr id="15" name="Google Shape;334;p23">
            <a:extLst>
              <a:ext uri="{FF2B5EF4-FFF2-40B4-BE49-F238E27FC236}">
                <a16:creationId xmlns:a16="http://schemas.microsoft.com/office/drawing/2014/main" id="{76A160C1-8150-A847-9BFB-1BC4912DE994}"/>
              </a:ext>
            </a:extLst>
          </p:cNvPr>
          <p:cNvSpPr/>
          <p:nvPr/>
        </p:nvSpPr>
        <p:spPr>
          <a:xfrm>
            <a:off x="499828" y="1487364"/>
            <a:ext cx="2641055" cy="3746624"/>
          </a:xfrm>
          <a:prstGeom prst="roundRect">
            <a:avLst>
              <a:gd name="adj" fmla="val 3579"/>
            </a:avLst>
          </a:prstGeom>
          <a:solidFill>
            <a:srgbClr val="DDEEC7"/>
          </a:solidFill>
          <a:ln>
            <a:noFill/>
          </a:ln>
        </p:spPr>
        <p:txBody>
          <a:bodyPr spcFirstLastPara="1" wrap="square" lIns="108000" tIns="108000" rIns="108000" bIns="45700" anchor="t" anchorCtr="0">
            <a:noAutofit/>
          </a:bodyPr>
          <a:lstStyle/>
          <a:p>
            <a:pPr marL="9525" lvl="1" defTabSz="457200">
              <a:buClr>
                <a:srgbClr val="92C14E"/>
              </a:buClr>
              <a:buSzPct val="100000"/>
              <a:tabLst>
                <a:tab pos="3228975" algn="l"/>
              </a:tabLst>
            </a:pPr>
            <a:r>
              <a:rPr lang="es-ES" sz="1200" dirty="0">
                <a:solidFill>
                  <a:srgbClr val="262626"/>
                </a:solidFill>
                <a:latin typeface="Calibri"/>
                <a:ea typeface="+mn-ea"/>
                <a:cs typeface="Calibri"/>
                <a:sym typeface="Calibri"/>
              </a:rPr>
              <a:t>Muestra tus anuncios a las personas que tengan más probabilidades de recordarlos.</a:t>
            </a:r>
            <a:endParaRPr lang="es-ES" sz="1200" dirty="0">
              <a:solidFill>
                <a:srgbClr val="262626"/>
              </a:solidFill>
              <a:latin typeface="Calibri"/>
              <a:ea typeface="+mn-ea"/>
              <a:cs typeface="Calibri"/>
            </a:endParaRPr>
          </a:p>
          <a:p>
            <a:pPr marL="9525" lvl="1" defTabSz="457200">
              <a:buClr>
                <a:srgbClr val="92C14E"/>
              </a:buClr>
              <a:buSzPct val="100000"/>
              <a:tabLst>
                <a:tab pos="3228975" algn="l"/>
              </a:tabLst>
            </a:pPr>
            <a:r>
              <a:rPr lang="es-ES" sz="1200" dirty="0">
                <a:solidFill>
                  <a:srgbClr val="262626"/>
                </a:solidFill>
                <a:latin typeface="Calibri"/>
                <a:ea typeface="+mn-ea"/>
                <a:cs typeface="Calibri"/>
                <a:sym typeface="Calibri"/>
              </a:rPr>
              <a:t>Ideal para:</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Alcance: </a:t>
            </a:r>
            <a:r>
              <a:rPr lang="es-ES" sz="1200" dirty="0">
                <a:solidFill>
                  <a:srgbClr val="262626"/>
                </a:solidFill>
                <a:latin typeface="Calibri"/>
                <a:ea typeface="+mn-ea"/>
                <a:cs typeface="Calibri"/>
                <a:sym typeface="Calibri"/>
              </a:rPr>
              <a:t>Llega a personas con más probabilidades de ver tu vídeo.</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Reconocimiento de marca: </a:t>
            </a:r>
            <a:r>
              <a:rPr lang="es-ES" sz="1200" dirty="0">
                <a:solidFill>
                  <a:srgbClr val="262626"/>
                </a:solidFill>
                <a:latin typeface="Calibri"/>
                <a:ea typeface="+mn-ea"/>
                <a:cs typeface="Calibri"/>
                <a:sym typeface="Calibri"/>
              </a:rPr>
              <a:t>Llega a las personas con más probabilidades de recordar tu marca.</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Reproducciones de video: </a:t>
            </a:r>
            <a:r>
              <a:rPr lang="es-ES" sz="1200" dirty="0">
                <a:solidFill>
                  <a:srgbClr val="262626"/>
                </a:solidFill>
                <a:latin typeface="Calibri"/>
                <a:ea typeface="+mn-ea"/>
                <a:cs typeface="Calibri"/>
                <a:sym typeface="Calibri"/>
              </a:rPr>
              <a:t>Llega a personas con más probabilidades de ver tu vídeo.</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Reconocimiento de la ubicación de la tienda: </a:t>
            </a:r>
            <a:r>
              <a:rPr lang="es-ES" sz="1200" dirty="0">
                <a:solidFill>
                  <a:srgbClr val="262626"/>
                </a:solidFill>
                <a:latin typeface="Calibri"/>
                <a:ea typeface="+mn-ea"/>
                <a:cs typeface="Calibri"/>
                <a:sym typeface="Calibri"/>
              </a:rPr>
              <a:t>Llega a las personas mediante la ubicación física de tu empresa, organización o conjunto de tiendas.</a:t>
            </a:r>
            <a:endParaRPr lang="es-ES" sz="1200" dirty="0">
              <a:solidFill>
                <a:srgbClr val="262626"/>
              </a:solidFill>
              <a:latin typeface="Calibri"/>
              <a:ea typeface="+mn-ea"/>
              <a:cs typeface="Calibri"/>
            </a:endParaRPr>
          </a:p>
        </p:txBody>
      </p:sp>
      <p:grpSp>
        <p:nvGrpSpPr>
          <p:cNvPr id="16" name="Agrupar 4">
            <a:extLst>
              <a:ext uri="{FF2B5EF4-FFF2-40B4-BE49-F238E27FC236}">
                <a16:creationId xmlns:a16="http://schemas.microsoft.com/office/drawing/2014/main" id="{1809D405-5022-2340-B1F9-AC7892A83922}"/>
              </a:ext>
            </a:extLst>
          </p:cNvPr>
          <p:cNvGrpSpPr/>
          <p:nvPr/>
        </p:nvGrpSpPr>
        <p:grpSpPr>
          <a:xfrm>
            <a:off x="284913" y="961442"/>
            <a:ext cx="459474" cy="403823"/>
            <a:chOff x="5892512" y="2805541"/>
            <a:chExt cx="459474" cy="403823"/>
          </a:xfrm>
        </p:grpSpPr>
        <p:sp>
          <p:nvSpPr>
            <p:cNvPr id="17" name="Elipse 16">
              <a:extLst>
                <a:ext uri="{FF2B5EF4-FFF2-40B4-BE49-F238E27FC236}">
                  <a16:creationId xmlns:a16="http://schemas.microsoft.com/office/drawing/2014/main" id="{6840E8E3-0F64-8A4B-A76E-CEAA44E14EAF}"/>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8" name="Elipse 17">
              <a:extLst>
                <a:ext uri="{FF2B5EF4-FFF2-40B4-BE49-F238E27FC236}">
                  <a16:creationId xmlns:a16="http://schemas.microsoft.com/office/drawing/2014/main" id="{BA51C3F2-6C32-1E4F-A3AB-8EC6F47CEE02}"/>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9" name="Triángulo 18">
              <a:extLst>
                <a:ext uri="{FF2B5EF4-FFF2-40B4-BE49-F238E27FC236}">
                  <a16:creationId xmlns:a16="http://schemas.microsoft.com/office/drawing/2014/main" id="{12939FEC-C346-D040-A123-7BB7E373A4CA}"/>
                </a:ext>
              </a:extLst>
            </p:cNvPr>
            <p:cNvSpPr/>
            <p:nvPr/>
          </p:nvSpPr>
          <p:spPr>
            <a:xfrm rot="5400000">
              <a:off x="6076285" y="2946262"/>
              <a:ext cx="186870" cy="122381"/>
            </a:xfrm>
            <a:prstGeom prst="triangl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9" name="Rectangle 5">
            <a:extLst>
              <a:ext uri="{FF2B5EF4-FFF2-40B4-BE49-F238E27FC236}">
                <a16:creationId xmlns:a16="http://schemas.microsoft.com/office/drawing/2014/main" id="{7FF8161A-ED7F-8447-ACDD-26726E727EBD}"/>
              </a:ext>
            </a:extLst>
          </p:cNvPr>
          <p:cNvSpPr/>
          <p:nvPr/>
        </p:nvSpPr>
        <p:spPr>
          <a:xfrm>
            <a:off x="503237" y="376232"/>
            <a:ext cx="3889376"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 sz="1000" dirty="0">
                <a:solidFill>
                  <a:schemeClr val="bg1">
                    <a:lumMod val="65000"/>
                  </a:schemeClr>
                </a:solidFill>
                <a:latin typeface="Calibri" panose="020F0502020204030204" pitchFamily="34" charset="0"/>
                <a:cs typeface="Calibri" panose="020F0502020204030204" pitchFamily="34" charset="0"/>
                <a:sym typeface="Calibri"/>
              </a:rPr>
              <a:t>CAMPAÑAS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Google Shape;332;p23">
            <a:extLst>
              <a:ext uri="{FF2B5EF4-FFF2-40B4-BE49-F238E27FC236}">
                <a16:creationId xmlns:a16="http://schemas.microsoft.com/office/drawing/2014/main" id="{65FD776B-489C-674E-A449-17FA1643404C}"/>
              </a:ext>
            </a:extLst>
          </p:cNvPr>
          <p:cNvSpPr/>
          <p:nvPr/>
        </p:nvSpPr>
        <p:spPr>
          <a:xfrm>
            <a:off x="6025557" y="912813"/>
            <a:ext cx="2641055" cy="501005"/>
          </a:xfrm>
          <a:prstGeom prst="roundRect">
            <a:avLst>
              <a:gd name="adj" fmla="val 18326"/>
            </a:avLst>
          </a:prstGeom>
          <a:solidFill>
            <a:srgbClr val="92C14E"/>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s-ES" sz="1500" b="1" dirty="0">
                <a:solidFill>
                  <a:schemeClr val="lt1"/>
                </a:solidFill>
                <a:latin typeface="Calibri"/>
                <a:ea typeface="Calibri"/>
                <a:cs typeface="Calibri"/>
                <a:sym typeface="Calibri"/>
              </a:rPr>
              <a:t>VENTAS</a:t>
            </a:r>
          </a:p>
        </p:txBody>
      </p:sp>
      <p:sp>
        <p:nvSpPr>
          <p:cNvPr id="11" name="Google Shape;334;p23">
            <a:extLst>
              <a:ext uri="{FF2B5EF4-FFF2-40B4-BE49-F238E27FC236}">
                <a16:creationId xmlns:a16="http://schemas.microsoft.com/office/drawing/2014/main" id="{9D3BD9AF-28FB-6B4B-9AAF-4FC9E0B75183}"/>
              </a:ext>
            </a:extLst>
          </p:cNvPr>
          <p:cNvSpPr/>
          <p:nvPr/>
        </p:nvSpPr>
        <p:spPr>
          <a:xfrm>
            <a:off x="6025557" y="1487364"/>
            <a:ext cx="2641055" cy="3746624"/>
          </a:xfrm>
          <a:prstGeom prst="roundRect">
            <a:avLst>
              <a:gd name="adj" fmla="val 3579"/>
            </a:avLst>
          </a:prstGeom>
          <a:solidFill>
            <a:srgbClr val="DDEEC7"/>
          </a:solidFill>
          <a:ln>
            <a:noFill/>
          </a:ln>
        </p:spPr>
        <p:txBody>
          <a:bodyPr spcFirstLastPara="1" wrap="square" lIns="108000" tIns="108000" rIns="108000" bIns="45700" anchor="t" anchorCtr="0">
            <a:noAutofit/>
          </a:bodyPr>
          <a:lstStyle/>
          <a:p>
            <a:pPr marL="9525" lvl="1" defTabSz="457200">
              <a:buClr>
                <a:srgbClr val="92C14E"/>
              </a:buClr>
              <a:buSzPct val="100000"/>
              <a:tabLst>
                <a:tab pos="3228975" algn="l"/>
              </a:tabLst>
            </a:pPr>
            <a:r>
              <a:rPr lang="es-ES" sz="1200" dirty="0">
                <a:solidFill>
                  <a:srgbClr val="262626"/>
                </a:solidFill>
                <a:latin typeface="Calibri"/>
                <a:ea typeface="+mn-ea"/>
                <a:cs typeface="Calibri"/>
                <a:sym typeface="Calibri"/>
              </a:rPr>
              <a:t>Encuentra personas con probabilidades de comprar tu producto o servicio.</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Conversiones: </a:t>
            </a:r>
            <a:r>
              <a:rPr lang="es-ES" sz="1200" dirty="0">
                <a:solidFill>
                  <a:srgbClr val="262626"/>
                </a:solidFill>
                <a:latin typeface="Calibri"/>
                <a:ea typeface="+mn-ea"/>
                <a:cs typeface="Calibri"/>
                <a:sym typeface="Calibri"/>
              </a:rPr>
              <a:t>Consigue que la gente añada un artículo a su carrito, haga una compra, inicie una suscripción o realice otra acción en tu sitio web o aplicación.</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Ventas del catálogo: </a:t>
            </a:r>
            <a:r>
              <a:rPr lang="es-ES" sz="1200" dirty="0">
                <a:solidFill>
                  <a:srgbClr val="262626"/>
                </a:solidFill>
                <a:latin typeface="Calibri"/>
                <a:ea typeface="+mn-ea"/>
                <a:cs typeface="Calibri"/>
                <a:sym typeface="Calibri"/>
              </a:rPr>
              <a:t>Consigue que se compren productos o servicios de tu catálogo.</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Redes sociales: </a:t>
            </a:r>
            <a:r>
              <a:rPr lang="es-ES" sz="1200" dirty="0">
                <a:solidFill>
                  <a:srgbClr val="262626"/>
                </a:solidFill>
                <a:latin typeface="Calibri"/>
                <a:ea typeface="+mn-ea"/>
                <a:cs typeface="Calibri"/>
                <a:sym typeface="Calibri"/>
              </a:rPr>
              <a:t>Consigue que las personas inicien compras desde las diferentes redes sociales.</a:t>
            </a:r>
            <a:endParaRPr lang="es-ES" sz="120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Llamadas: </a:t>
            </a:r>
            <a:r>
              <a:rPr lang="es-ES" sz="1200" dirty="0">
                <a:solidFill>
                  <a:srgbClr val="262626"/>
                </a:solidFill>
                <a:latin typeface="Calibri"/>
                <a:ea typeface="+mn-ea"/>
                <a:cs typeface="Calibri"/>
                <a:sym typeface="Calibri"/>
              </a:rPr>
              <a:t>Consigue que te llamen las personas que puedan estar interesadas en tu empresa.</a:t>
            </a:r>
            <a:endParaRPr lang="es-ES" sz="1200" dirty="0">
              <a:solidFill>
                <a:srgbClr val="262626"/>
              </a:solidFill>
              <a:latin typeface="Calibri"/>
              <a:ea typeface="+mn-ea"/>
              <a:cs typeface="Calibri"/>
            </a:endParaRPr>
          </a:p>
        </p:txBody>
      </p:sp>
      <p:grpSp>
        <p:nvGrpSpPr>
          <p:cNvPr id="12" name="Agrupar 4">
            <a:extLst>
              <a:ext uri="{FF2B5EF4-FFF2-40B4-BE49-F238E27FC236}">
                <a16:creationId xmlns:a16="http://schemas.microsoft.com/office/drawing/2014/main" id="{ECFE9BC9-0B90-B44F-BAB6-3DE8FFEF4576}"/>
              </a:ext>
            </a:extLst>
          </p:cNvPr>
          <p:cNvGrpSpPr/>
          <p:nvPr/>
        </p:nvGrpSpPr>
        <p:grpSpPr>
          <a:xfrm>
            <a:off x="5810642" y="961442"/>
            <a:ext cx="459474" cy="403823"/>
            <a:chOff x="5892512" y="2805541"/>
            <a:chExt cx="459474" cy="403823"/>
          </a:xfrm>
        </p:grpSpPr>
        <p:sp>
          <p:nvSpPr>
            <p:cNvPr id="13" name="Elipse 12">
              <a:extLst>
                <a:ext uri="{FF2B5EF4-FFF2-40B4-BE49-F238E27FC236}">
                  <a16:creationId xmlns:a16="http://schemas.microsoft.com/office/drawing/2014/main" id="{C73F4EF6-2C51-D442-9045-44934DB0FC3E}"/>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Elipse 13">
              <a:extLst>
                <a:ext uri="{FF2B5EF4-FFF2-40B4-BE49-F238E27FC236}">
                  <a16:creationId xmlns:a16="http://schemas.microsoft.com/office/drawing/2014/main" id="{117D8061-968D-4F4F-82B5-ED2C59274F9A}"/>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Triángulo 14">
              <a:extLst>
                <a:ext uri="{FF2B5EF4-FFF2-40B4-BE49-F238E27FC236}">
                  <a16:creationId xmlns:a16="http://schemas.microsoft.com/office/drawing/2014/main" id="{5C031379-E869-AF46-A61D-FF25CAA41638}"/>
                </a:ext>
              </a:extLst>
            </p:cNvPr>
            <p:cNvSpPr/>
            <p:nvPr/>
          </p:nvSpPr>
          <p:spPr>
            <a:xfrm rot="5400000">
              <a:off x="6076285" y="2946262"/>
              <a:ext cx="186870" cy="122381"/>
            </a:xfrm>
            <a:prstGeom prst="triangl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16" name="Google Shape;332;p23">
            <a:extLst>
              <a:ext uri="{FF2B5EF4-FFF2-40B4-BE49-F238E27FC236}">
                <a16:creationId xmlns:a16="http://schemas.microsoft.com/office/drawing/2014/main" id="{0D03FF85-5134-F847-A188-BE9994EDC2B2}"/>
              </a:ext>
            </a:extLst>
          </p:cNvPr>
          <p:cNvSpPr/>
          <p:nvPr/>
        </p:nvSpPr>
        <p:spPr>
          <a:xfrm>
            <a:off x="3262693" y="912813"/>
            <a:ext cx="2641055" cy="501005"/>
          </a:xfrm>
          <a:prstGeom prst="roundRect">
            <a:avLst>
              <a:gd name="adj" fmla="val 18326"/>
            </a:avLst>
          </a:prstGeom>
          <a:solidFill>
            <a:srgbClr val="7150A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s-ES" sz="1500" b="1" dirty="0">
                <a:solidFill>
                  <a:schemeClr val="lt1"/>
                </a:solidFill>
                <a:latin typeface="Calibri"/>
                <a:ea typeface="Calibri"/>
                <a:cs typeface="Calibri"/>
                <a:sym typeface="Calibri"/>
              </a:rPr>
              <a:t>PROMOCIÓN </a:t>
            </a:r>
            <a:br>
              <a:rPr lang="es-ES" sz="1500" b="1" dirty="0">
                <a:solidFill>
                  <a:schemeClr val="lt1"/>
                </a:solidFill>
                <a:latin typeface="Calibri"/>
                <a:ea typeface="Calibri"/>
                <a:cs typeface="Calibri"/>
                <a:sym typeface="Calibri"/>
              </a:rPr>
            </a:br>
            <a:r>
              <a:rPr lang="es-ES" sz="1500" b="1" dirty="0">
                <a:solidFill>
                  <a:schemeClr val="lt1"/>
                </a:solidFill>
                <a:latin typeface="Calibri"/>
                <a:ea typeface="Calibri"/>
                <a:cs typeface="Calibri"/>
                <a:sym typeface="Calibri"/>
              </a:rPr>
              <a:t>DE APLICACIÓN</a:t>
            </a:r>
          </a:p>
        </p:txBody>
      </p:sp>
      <p:sp>
        <p:nvSpPr>
          <p:cNvPr id="17" name="Google Shape;334;p23">
            <a:extLst>
              <a:ext uri="{FF2B5EF4-FFF2-40B4-BE49-F238E27FC236}">
                <a16:creationId xmlns:a16="http://schemas.microsoft.com/office/drawing/2014/main" id="{C7BF424C-DD49-BE4D-BF41-C95AA520E1B1}"/>
              </a:ext>
            </a:extLst>
          </p:cNvPr>
          <p:cNvSpPr/>
          <p:nvPr/>
        </p:nvSpPr>
        <p:spPr>
          <a:xfrm>
            <a:off x="3262693" y="1487364"/>
            <a:ext cx="2641055" cy="3746624"/>
          </a:xfrm>
          <a:prstGeom prst="roundRect">
            <a:avLst>
              <a:gd name="adj" fmla="val 3579"/>
            </a:avLst>
          </a:prstGeom>
          <a:solidFill>
            <a:srgbClr val="E3DCED"/>
          </a:solidFill>
          <a:ln>
            <a:noFill/>
          </a:ln>
        </p:spPr>
        <p:txBody>
          <a:bodyPr spcFirstLastPara="1" wrap="square" lIns="108000" tIns="108000" rIns="108000" bIns="45700" anchor="t" anchorCtr="0">
            <a:noAutofit/>
          </a:bodyPr>
          <a:lstStyle/>
          <a:p>
            <a:pPr marL="87312" marR="0" lvl="0" indent="0" algn="l" rtl="0">
              <a:spcAft>
                <a:spcPts val="0"/>
              </a:spcAft>
              <a:buClr>
                <a:srgbClr val="7030A0"/>
              </a:buClr>
              <a:buSzPts val="1200"/>
              <a:buFont typeface="Arial"/>
              <a:buNone/>
            </a:pPr>
            <a:r>
              <a:rPr lang="es-ES" sz="1200" dirty="0">
                <a:solidFill>
                  <a:srgbClr val="262626"/>
                </a:solidFill>
                <a:latin typeface="Calibri"/>
                <a:ea typeface="+mn-ea"/>
                <a:cs typeface="Calibri"/>
                <a:sym typeface="Calibri"/>
              </a:rPr>
              <a:t>Encuentra nuevas personas que instalen tu aplicación y sigan usándola.</a:t>
            </a:r>
            <a:endParaRPr lang="es-ES" sz="1200" dirty="0">
              <a:solidFill>
                <a:srgbClr val="262626"/>
              </a:solidFill>
              <a:latin typeface="Calibri"/>
              <a:ea typeface="+mn-ea"/>
              <a:cs typeface="Calibri"/>
            </a:endParaRPr>
          </a:p>
          <a:p>
            <a:pPr marL="87312" marR="0" lvl="0" indent="0" algn="l" rtl="0">
              <a:spcAft>
                <a:spcPts val="0"/>
              </a:spcAft>
              <a:buClr>
                <a:srgbClr val="7030A0"/>
              </a:buClr>
              <a:buSzPts val="1200"/>
              <a:buFont typeface="Arial"/>
              <a:buNone/>
            </a:pPr>
            <a:r>
              <a:rPr lang="es-ES" sz="1200" dirty="0">
                <a:solidFill>
                  <a:srgbClr val="262626"/>
                </a:solidFill>
                <a:latin typeface="Calibri"/>
                <a:ea typeface="+mn-ea"/>
                <a:cs typeface="Calibri"/>
                <a:sym typeface="Calibri"/>
              </a:rPr>
              <a:t>Ideal para:</a:t>
            </a:r>
            <a:endParaRPr lang="es-ES" sz="1200" dirty="0">
              <a:solidFill>
                <a:srgbClr val="262626"/>
              </a:solidFill>
              <a:latin typeface="Calibri"/>
              <a:ea typeface="+mn-ea"/>
              <a:cs typeface="Calibri"/>
            </a:endParaRPr>
          </a:p>
          <a:p>
            <a:pPr marL="138113" lvl="1" indent="-128588" defTabSz="457200">
              <a:buClr>
                <a:srgbClr val="7150A0"/>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Descargas de la aplicación: </a:t>
            </a:r>
            <a:r>
              <a:rPr lang="es-ES" sz="1200" dirty="0">
                <a:solidFill>
                  <a:srgbClr val="262626"/>
                </a:solidFill>
                <a:latin typeface="Calibri"/>
                <a:ea typeface="+mn-ea"/>
                <a:cs typeface="Calibri"/>
                <a:sym typeface="Calibri"/>
              </a:rPr>
              <a:t>Consigue que se descargue tu aplicación.</a:t>
            </a:r>
            <a:endParaRPr lang="es-ES" sz="1200" dirty="0">
              <a:solidFill>
                <a:srgbClr val="262626"/>
              </a:solidFill>
              <a:latin typeface="Calibri"/>
              <a:ea typeface="+mn-ea"/>
              <a:cs typeface="Calibri"/>
            </a:endParaRPr>
          </a:p>
          <a:p>
            <a:pPr marL="138113" lvl="1" indent="-128588" defTabSz="457200">
              <a:buClr>
                <a:srgbClr val="7150A0"/>
              </a:buClr>
              <a:buSzPct val="100000"/>
              <a:buFont typeface="Arial" panose="020B0604020202020204" pitchFamily="34" charset="0"/>
              <a:buChar char="•"/>
              <a:tabLst>
                <a:tab pos="3228975" algn="l"/>
              </a:tabLst>
            </a:pPr>
            <a:r>
              <a:rPr lang="es-ES" sz="1200" b="1" dirty="0">
                <a:solidFill>
                  <a:srgbClr val="262626"/>
                </a:solidFill>
                <a:latin typeface="Calibri"/>
                <a:ea typeface="+mn-ea"/>
                <a:cs typeface="Calibri"/>
                <a:sym typeface="Calibri"/>
              </a:rPr>
              <a:t>Eventos de la aplicación: </a:t>
            </a:r>
            <a:r>
              <a:rPr lang="es-ES" sz="1200" dirty="0">
                <a:solidFill>
                  <a:srgbClr val="262626"/>
                </a:solidFill>
                <a:latin typeface="Calibri"/>
                <a:ea typeface="+mn-ea"/>
                <a:cs typeface="Calibri"/>
                <a:sym typeface="Calibri"/>
              </a:rPr>
              <a:t>Consigue que se haga una compra en la aplicación o se realice otra acción en tu aplicación.</a:t>
            </a:r>
            <a:endParaRPr lang="es-ES" sz="1200" dirty="0">
              <a:solidFill>
                <a:srgbClr val="262626"/>
              </a:solidFill>
              <a:latin typeface="Calibri"/>
              <a:ea typeface="+mn-ea"/>
              <a:cs typeface="Calibri"/>
            </a:endParaRPr>
          </a:p>
        </p:txBody>
      </p:sp>
      <p:grpSp>
        <p:nvGrpSpPr>
          <p:cNvPr id="18" name="Agrupar 4">
            <a:extLst>
              <a:ext uri="{FF2B5EF4-FFF2-40B4-BE49-F238E27FC236}">
                <a16:creationId xmlns:a16="http://schemas.microsoft.com/office/drawing/2014/main" id="{22446970-0663-644E-A580-0619C234814B}"/>
              </a:ext>
            </a:extLst>
          </p:cNvPr>
          <p:cNvGrpSpPr/>
          <p:nvPr/>
        </p:nvGrpSpPr>
        <p:grpSpPr>
          <a:xfrm>
            <a:off x="3047778" y="961442"/>
            <a:ext cx="459474" cy="403823"/>
            <a:chOff x="5892512" y="2805541"/>
            <a:chExt cx="459474" cy="403823"/>
          </a:xfrm>
        </p:grpSpPr>
        <p:sp>
          <p:nvSpPr>
            <p:cNvPr id="19" name="Elipse 18">
              <a:extLst>
                <a:ext uri="{FF2B5EF4-FFF2-40B4-BE49-F238E27FC236}">
                  <a16:creationId xmlns:a16="http://schemas.microsoft.com/office/drawing/2014/main" id="{4FDABF92-682A-D249-8D8B-9FD0A84F70C9}"/>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0" name="Elipse 19">
              <a:extLst>
                <a:ext uri="{FF2B5EF4-FFF2-40B4-BE49-F238E27FC236}">
                  <a16:creationId xmlns:a16="http://schemas.microsoft.com/office/drawing/2014/main" id="{3D8ADEE6-A450-BE4C-98DF-569EDA780B7D}"/>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1" name="Triángulo 20">
              <a:extLst>
                <a:ext uri="{FF2B5EF4-FFF2-40B4-BE49-F238E27FC236}">
                  <a16:creationId xmlns:a16="http://schemas.microsoft.com/office/drawing/2014/main" id="{B2C93BD6-9324-E645-A44B-AEAE7EFA3D03}"/>
                </a:ext>
              </a:extLst>
            </p:cNvPr>
            <p:cNvSpPr/>
            <p:nvPr/>
          </p:nvSpPr>
          <p:spPr>
            <a:xfrm rot="5400000">
              <a:off x="6076285" y="2946262"/>
              <a:ext cx="186870" cy="122381"/>
            </a:xfrm>
            <a:prstGeom prst="triangl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22" name="Google Shape;332;p23">
            <a:extLst>
              <a:ext uri="{FF2B5EF4-FFF2-40B4-BE49-F238E27FC236}">
                <a16:creationId xmlns:a16="http://schemas.microsoft.com/office/drawing/2014/main" id="{DB11EA80-828F-BC4F-B862-05994A31C961}"/>
              </a:ext>
            </a:extLst>
          </p:cNvPr>
          <p:cNvSpPr/>
          <p:nvPr/>
        </p:nvSpPr>
        <p:spPr>
          <a:xfrm>
            <a:off x="499828" y="912813"/>
            <a:ext cx="2641055" cy="501005"/>
          </a:xfrm>
          <a:prstGeom prst="roundRect">
            <a:avLst>
              <a:gd name="adj" fmla="val 18326"/>
            </a:avLst>
          </a:prstGeom>
          <a:solidFill>
            <a:srgbClr val="92C14E"/>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s-ES" sz="1500" b="1" dirty="0">
                <a:solidFill>
                  <a:schemeClr val="lt1"/>
                </a:solidFill>
                <a:latin typeface="Calibri"/>
                <a:ea typeface="Calibri"/>
                <a:cs typeface="Calibri"/>
                <a:sym typeface="Calibri"/>
              </a:rPr>
              <a:t>CLIENTES POTENCIALES</a:t>
            </a:r>
          </a:p>
        </p:txBody>
      </p:sp>
      <p:sp>
        <p:nvSpPr>
          <p:cNvPr id="23" name="Google Shape;334;p23">
            <a:extLst>
              <a:ext uri="{FF2B5EF4-FFF2-40B4-BE49-F238E27FC236}">
                <a16:creationId xmlns:a16="http://schemas.microsoft.com/office/drawing/2014/main" id="{04ADA702-A5C2-2348-AAFF-FFFA6603966F}"/>
              </a:ext>
            </a:extLst>
          </p:cNvPr>
          <p:cNvSpPr/>
          <p:nvPr/>
        </p:nvSpPr>
        <p:spPr>
          <a:xfrm>
            <a:off x="499828" y="1487364"/>
            <a:ext cx="2641055" cy="3746624"/>
          </a:xfrm>
          <a:prstGeom prst="roundRect">
            <a:avLst>
              <a:gd name="adj" fmla="val 3579"/>
            </a:avLst>
          </a:prstGeom>
          <a:solidFill>
            <a:srgbClr val="DDEEC7"/>
          </a:solidFill>
          <a:ln>
            <a:noFill/>
          </a:ln>
        </p:spPr>
        <p:txBody>
          <a:bodyPr spcFirstLastPara="1" wrap="square" lIns="108000" tIns="108000" rIns="108000" bIns="45700" anchor="t" anchorCtr="0">
            <a:noAutofit/>
          </a:bodyPr>
          <a:lstStyle/>
          <a:p>
            <a:pPr marL="9525" lvl="1" indent="0" defTabSz="457200">
              <a:buClr>
                <a:srgbClr val="92C14E"/>
              </a:buClr>
              <a:buSzPct val="100000"/>
              <a:buFont typeface="Arial"/>
              <a:buNone/>
              <a:tabLst>
                <a:tab pos="3228975" algn="l"/>
              </a:tabLst>
            </a:pPr>
            <a:r>
              <a:rPr lang="es-ES" sz="1150" dirty="0">
                <a:solidFill>
                  <a:srgbClr val="262626"/>
                </a:solidFill>
                <a:latin typeface="Calibri"/>
                <a:ea typeface="+mn-ea"/>
                <a:cs typeface="Calibri"/>
                <a:sym typeface="Calibri"/>
              </a:rPr>
              <a:t>Capta clientes potenciales para tu empresa o marca.</a:t>
            </a:r>
            <a:endParaRPr lang="es-ES" sz="1150" dirty="0">
              <a:solidFill>
                <a:srgbClr val="262626"/>
              </a:solidFill>
              <a:latin typeface="Calibri"/>
              <a:ea typeface="+mn-ea"/>
              <a:cs typeface="Calibri"/>
            </a:endParaRPr>
          </a:p>
          <a:p>
            <a:pPr marL="9525" lvl="1" indent="0" defTabSz="457200">
              <a:buClr>
                <a:srgbClr val="92C14E"/>
              </a:buClr>
              <a:buSzPct val="100000"/>
              <a:buFont typeface="Arial"/>
              <a:buNone/>
              <a:tabLst>
                <a:tab pos="3228975" algn="l"/>
              </a:tabLst>
            </a:pPr>
            <a:r>
              <a:rPr lang="es-ES" sz="1150" dirty="0">
                <a:solidFill>
                  <a:srgbClr val="262626"/>
                </a:solidFill>
                <a:latin typeface="Calibri"/>
                <a:ea typeface="+mn-ea"/>
                <a:cs typeface="Calibri"/>
                <a:sym typeface="Calibri"/>
              </a:rPr>
              <a:t>Ideal para:</a:t>
            </a:r>
            <a:endParaRPr lang="es-ES" sz="115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150" b="1" dirty="0">
                <a:solidFill>
                  <a:srgbClr val="262626"/>
                </a:solidFill>
                <a:latin typeface="Calibri"/>
                <a:ea typeface="+mn-ea"/>
                <a:cs typeface="Calibri"/>
                <a:sym typeface="Calibri"/>
              </a:rPr>
              <a:t>Formularios instantáneos: </a:t>
            </a:r>
            <a:r>
              <a:rPr lang="es-ES" sz="1150" dirty="0">
                <a:solidFill>
                  <a:srgbClr val="262626"/>
                </a:solidFill>
                <a:latin typeface="Calibri"/>
                <a:ea typeface="+mn-ea"/>
                <a:cs typeface="Calibri"/>
                <a:sym typeface="Calibri"/>
              </a:rPr>
              <a:t>Encuentra personas que rellenen un formulario para compartir su información de contacto y otros detalles.</a:t>
            </a:r>
            <a:endParaRPr lang="es-ES" sz="115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150" b="1" dirty="0">
                <a:solidFill>
                  <a:srgbClr val="262626"/>
                </a:solidFill>
                <a:latin typeface="Calibri"/>
                <a:ea typeface="+mn-ea"/>
                <a:cs typeface="Calibri"/>
                <a:sym typeface="Calibri"/>
              </a:rPr>
              <a:t>Messenger e Instagram: </a:t>
            </a:r>
            <a:r>
              <a:rPr lang="es-ES" sz="1150" dirty="0">
                <a:solidFill>
                  <a:srgbClr val="262626"/>
                </a:solidFill>
                <a:latin typeface="Calibri"/>
                <a:ea typeface="+mn-ea"/>
                <a:cs typeface="Calibri"/>
                <a:sym typeface="Calibri"/>
              </a:rPr>
              <a:t>Encuentra personas que quieran compartir su información de contacto y otros detalles a través del chat.</a:t>
            </a:r>
            <a:endParaRPr lang="es-ES" sz="115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150" b="1" dirty="0">
                <a:solidFill>
                  <a:srgbClr val="262626"/>
                </a:solidFill>
                <a:latin typeface="Calibri"/>
                <a:ea typeface="+mn-ea"/>
                <a:cs typeface="Calibri"/>
                <a:sym typeface="Calibri"/>
              </a:rPr>
              <a:t>Conversiones: </a:t>
            </a:r>
            <a:r>
              <a:rPr lang="es-ES" sz="1150" dirty="0">
                <a:solidFill>
                  <a:srgbClr val="262626"/>
                </a:solidFill>
                <a:latin typeface="Calibri"/>
                <a:ea typeface="+mn-ea"/>
                <a:cs typeface="Calibri"/>
                <a:sym typeface="Calibri"/>
              </a:rPr>
              <a:t>Consigue que la gente comparta su información de contacto, rellene un formulario de registro, envíe una solicitud o realice otra acción en tu sitio web o aplicación.</a:t>
            </a:r>
            <a:endParaRPr lang="es-ES" sz="1150" dirty="0">
              <a:solidFill>
                <a:srgbClr val="262626"/>
              </a:solidFill>
              <a:latin typeface="Calibri"/>
              <a:ea typeface="+mn-ea"/>
              <a:cs typeface="Calibri"/>
            </a:endParaRPr>
          </a:p>
          <a:p>
            <a:pPr marL="138113" lvl="1" indent="-128588" defTabSz="457200">
              <a:buClr>
                <a:srgbClr val="92C14E"/>
              </a:buClr>
              <a:buSzPct val="100000"/>
              <a:buFont typeface="Arial" panose="020B0604020202020204" pitchFamily="34" charset="0"/>
              <a:buChar char="•"/>
              <a:tabLst>
                <a:tab pos="3228975" algn="l"/>
              </a:tabLst>
            </a:pPr>
            <a:r>
              <a:rPr lang="es-ES" sz="1150" b="1" dirty="0">
                <a:solidFill>
                  <a:srgbClr val="262626"/>
                </a:solidFill>
                <a:latin typeface="Calibri"/>
                <a:ea typeface="+mn-ea"/>
                <a:cs typeface="Calibri"/>
                <a:sym typeface="Calibri"/>
              </a:rPr>
              <a:t>Llamadas: </a:t>
            </a:r>
            <a:r>
              <a:rPr lang="es-ES" sz="1150" dirty="0">
                <a:solidFill>
                  <a:srgbClr val="262626"/>
                </a:solidFill>
                <a:latin typeface="Calibri"/>
                <a:ea typeface="+mn-ea"/>
                <a:cs typeface="Calibri"/>
                <a:sym typeface="Calibri"/>
              </a:rPr>
              <a:t>Consigue que te llamen las personas que puedan estar interesadas en tu empresa.</a:t>
            </a:r>
            <a:endParaRPr lang="es-ES" sz="1150" dirty="0">
              <a:solidFill>
                <a:srgbClr val="262626"/>
              </a:solidFill>
              <a:latin typeface="Calibri"/>
              <a:ea typeface="+mn-ea"/>
              <a:cs typeface="Calibri"/>
            </a:endParaRPr>
          </a:p>
        </p:txBody>
      </p:sp>
      <p:grpSp>
        <p:nvGrpSpPr>
          <p:cNvPr id="24" name="Agrupar 4">
            <a:extLst>
              <a:ext uri="{FF2B5EF4-FFF2-40B4-BE49-F238E27FC236}">
                <a16:creationId xmlns:a16="http://schemas.microsoft.com/office/drawing/2014/main" id="{ECB97870-313D-414A-A8C0-96608E7B7DC4}"/>
              </a:ext>
            </a:extLst>
          </p:cNvPr>
          <p:cNvGrpSpPr/>
          <p:nvPr/>
        </p:nvGrpSpPr>
        <p:grpSpPr>
          <a:xfrm>
            <a:off x="284913" y="961442"/>
            <a:ext cx="459474" cy="403823"/>
            <a:chOff x="5892512" y="2805541"/>
            <a:chExt cx="459474" cy="403823"/>
          </a:xfrm>
        </p:grpSpPr>
        <p:sp>
          <p:nvSpPr>
            <p:cNvPr id="25" name="Elipse 24">
              <a:extLst>
                <a:ext uri="{FF2B5EF4-FFF2-40B4-BE49-F238E27FC236}">
                  <a16:creationId xmlns:a16="http://schemas.microsoft.com/office/drawing/2014/main" id="{F6EF294F-6882-A248-8737-A5511727ACDF}"/>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6" name="Elipse 25">
              <a:extLst>
                <a:ext uri="{FF2B5EF4-FFF2-40B4-BE49-F238E27FC236}">
                  <a16:creationId xmlns:a16="http://schemas.microsoft.com/office/drawing/2014/main" id="{59560C33-362A-D646-8645-C1D98B0A4DA7}"/>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7" name="Triángulo 26">
              <a:extLst>
                <a:ext uri="{FF2B5EF4-FFF2-40B4-BE49-F238E27FC236}">
                  <a16:creationId xmlns:a16="http://schemas.microsoft.com/office/drawing/2014/main" id="{E4FF53DD-E6F9-2F4C-AEFA-5B2F8D33C1F1}"/>
                </a:ext>
              </a:extLst>
            </p:cNvPr>
            <p:cNvSpPr/>
            <p:nvPr/>
          </p:nvSpPr>
          <p:spPr>
            <a:xfrm rot="5400000">
              <a:off x="6076285" y="2946262"/>
              <a:ext cx="186870" cy="122381"/>
            </a:xfrm>
            <a:prstGeom prst="triangl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2369</Words>
  <Application>Microsoft Office PowerPoint</Application>
  <PresentationFormat>Presentación en pantalla (16:10)</PresentationFormat>
  <Paragraphs>309</Paragraphs>
  <Slides>27</Slides>
  <Notes>22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Arial</vt:lpstr>
      <vt:lpstr>Calibri</vt:lpstr>
      <vt:lpstr>Graphik Bold</vt:lpstr>
      <vt:lpstr>Graphik Regular</vt:lpstr>
      <vt:lpstr>Graphik-Medium</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ISIL</dc:creator>
  <cp:lastModifiedBy>Rosa Maria Muñoz Mendo</cp:lastModifiedBy>
  <cp:revision>40</cp:revision>
  <dcterms:created xsi:type="dcterms:W3CDTF">2016-10-06T14:52:02Z</dcterms:created>
  <dcterms:modified xsi:type="dcterms:W3CDTF">2024-08-09T14:24:05Z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